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92" r:id="rId3"/>
    <p:sldId id="287" r:id="rId4"/>
    <p:sldId id="268" r:id="rId5"/>
    <p:sldId id="266" r:id="rId6"/>
    <p:sldId id="288" r:id="rId7"/>
    <p:sldId id="289" r:id="rId8"/>
    <p:sldId id="291" r:id="rId9"/>
    <p:sldId id="257" r:id="rId10"/>
    <p:sldId id="286" r:id="rId11"/>
    <p:sldId id="284" r:id="rId12"/>
  </p:sldIdLst>
  <p:sldSz cx="18288000" cy="10287000"/>
  <p:notesSz cx="6858000" cy="9144000"/>
  <p:embeddedFontLst>
    <p:embeddedFont>
      <p:font typeface="League Spartan" charset="-18"/>
      <p:regular r:id="rId13"/>
      <p:bold r:id="rId14"/>
    </p:embeddedFont>
    <p:embeddedFont>
      <p:font typeface="Poppins" panose="00000500000000000000" pitchFamily="2" charset="-18"/>
      <p:regular r:id="rId15"/>
      <p:bold r:id="rId16"/>
      <p:italic r:id="rId17"/>
      <p:boldItalic r:id="rId18"/>
    </p:embeddedFont>
    <p:embeddedFont>
      <p:font typeface="Poppins Bold" panose="00000800000000000000" charset="-18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 autoAdjust="0"/>
    <p:restoredTop sz="94670" autoAdjust="0"/>
  </p:normalViewPr>
  <p:slideViewPr>
    <p:cSldViewPr>
      <p:cViewPr varScale="1">
        <p:scale>
          <a:sx n="48" d="100"/>
          <a:sy n="48" d="100"/>
        </p:scale>
        <p:origin x="107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761352054922123E-2"/>
          <c:y val="4.1961170376708989E-2"/>
          <c:w val="0.94249703220998604"/>
          <c:h val="0.871163919843838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-1.3355091982783699E-17"/>
                  <c:y val="4.9548149487157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72-4FEA-867C-970B8ABE8FAB}"/>
                </c:ext>
              </c:extLst>
            </c:dLbl>
            <c:dLbl>
              <c:idx val="1"/>
              <c:layout>
                <c:manualLayout>
                  <c:x val="1.4569359558486456E-3"/>
                  <c:y val="5.5741668173051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72-4FEA-867C-970B8ABE8FAB}"/>
                </c:ext>
              </c:extLst>
            </c:dLbl>
            <c:dLbl>
              <c:idx val="3"/>
              <c:layout>
                <c:manualLayout>
                  <c:x val="-7.2846797792432286E-3"/>
                  <c:y val="6.1935186858946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972-4FEA-867C-970B8ABE8F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Arkusz1!$A$2:$A$5</c:f>
              <c:strCache>
                <c:ptCount val="4"/>
                <c:pt idx="0">
                  <c:v>Dochody</c:v>
                </c:pt>
                <c:pt idx="1">
                  <c:v>Wydatki</c:v>
                </c:pt>
                <c:pt idx="2">
                  <c:v>Inwestycje</c:v>
                </c:pt>
                <c:pt idx="3">
                  <c:v>Deficyt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52.6</c:v>
                </c:pt>
                <c:pt idx="1">
                  <c:v>63.5</c:v>
                </c:pt>
                <c:pt idx="2">
                  <c:v>11.8</c:v>
                </c:pt>
                <c:pt idx="3">
                  <c:v>-11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972-4FEA-867C-970B8ABE8FAB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1.4569359558486456E-3"/>
                  <c:y val="8.464475537389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972-4FEA-867C-970B8ABE8FAB}"/>
                </c:ext>
              </c:extLst>
            </c:dLbl>
            <c:dLbl>
              <c:idx val="1"/>
              <c:layout>
                <c:manualLayout>
                  <c:x val="-1.4569359558486456E-3"/>
                  <c:y val="5.7806174401683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972-4FEA-867C-970B8ABE8FAB}"/>
                </c:ext>
              </c:extLst>
            </c:dLbl>
            <c:dLbl>
              <c:idx val="3"/>
              <c:layout>
                <c:manualLayout>
                  <c:x val="-1.4569359558487525E-3"/>
                  <c:y val="-8.25802491452634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972-4FEA-867C-970B8ABE8F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Arkusz1!$A$2:$A$5</c:f>
              <c:strCache>
                <c:ptCount val="4"/>
                <c:pt idx="0">
                  <c:v>Dochody</c:v>
                </c:pt>
                <c:pt idx="1">
                  <c:v>Wydatki</c:v>
                </c:pt>
                <c:pt idx="2">
                  <c:v>Inwestycje</c:v>
                </c:pt>
                <c:pt idx="3">
                  <c:v>Deficyt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57</c:v>
                </c:pt>
                <c:pt idx="1">
                  <c:v>63.9</c:v>
                </c:pt>
                <c:pt idx="2">
                  <c:v>12.2</c:v>
                </c:pt>
                <c:pt idx="3">
                  <c:v>-6.9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972-4FEA-867C-970B8ABE8FAB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8.6736173798840355E-19"/>
                  <c:y val="5.2644908830104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192097120498009E-2"/>
                      <c:h val="4.17134296292732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7972-4FEA-867C-970B8ABE8FAB}"/>
                </c:ext>
              </c:extLst>
            </c:dLbl>
            <c:dLbl>
              <c:idx val="1"/>
              <c:layout>
                <c:manualLayout>
                  <c:x val="-2.9138719116972912E-3"/>
                  <c:y val="4.9548149487157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972-4FEA-867C-970B8ABE8F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Arkusz1!$A$2:$A$5</c:f>
              <c:strCache>
                <c:ptCount val="4"/>
                <c:pt idx="0">
                  <c:v>Dochody</c:v>
                </c:pt>
                <c:pt idx="1">
                  <c:v>Wydatki</c:v>
                </c:pt>
                <c:pt idx="2">
                  <c:v>Inwestycje</c:v>
                </c:pt>
                <c:pt idx="3">
                  <c:v>Deficyt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51.3</c:v>
                </c:pt>
                <c:pt idx="1">
                  <c:v>58.5</c:v>
                </c:pt>
                <c:pt idx="2">
                  <c:v>8.1999999999999993</c:v>
                </c:pt>
                <c:pt idx="3">
                  <c:v>-7.2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972-4FEA-867C-970B8ABE8FAB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7.2846797792429612E-4"/>
                  <c:y val="4.64513901442098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vertOverflow="overflow" horzOverflow="overflow" wrap="square" lIns="72000" tIns="19050" rIns="38100" bIns="19050" anchor="ctr">
                  <a:noAutofit/>
                </a:bodyPr>
                <a:lstStyle/>
                <a:p>
                  <a:pPr>
                    <a:defRPr sz="1100"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4.2537138100550147E-2"/>
                      <c:h val="3.47298715519494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7972-4FEA-867C-970B8ABE8FAB}"/>
                </c:ext>
              </c:extLst>
            </c:dLbl>
            <c:dLbl>
              <c:idx val="1"/>
              <c:layout>
                <c:manualLayout>
                  <c:x val="-4.3708078675458841E-3"/>
                  <c:y val="5.1612655715788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972-4FEA-867C-970B8ABE8F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vertOverflow="overflow" horzOverflow="overflow" wrap="square" lIns="720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Arkusz1!$A$2:$A$5</c:f>
              <c:strCache>
                <c:ptCount val="4"/>
                <c:pt idx="0">
                  <c:v>Dochody</c:v>
                </c:pt>
                <c:pt idx="1">
                  <c:v>Wydatki</c:v>
                </c:pt>
                <c:pt idx="2">
                  <c:v>Inwestycje</c:v>
                </c:pt>
                <c:pt idx="3">
                  <c:v>Deficyt</c:v>
                </c:pt>
              </c:strCache>
            </c:strRef>
          </c:cat>
          <c:val>
            <c:numRef>
              <c:f>Arkusz1!$E$2:$E$5</c:f>
              <c:numCache>
                <c:formatCode>General</c:formatCode>
                <c:ptCount val="4"/>
                <c:pt idx="0">
                  <c:v>55.4</c:v>
                </c:pt>
                <c:pt idx="1">
                  <c:v>67.2</c:v>
                </c:pt>
                <c:pt idx="2">
                  <c:v>7.6</c:v>
                </c:pt>
                <c:pt idx="3" formatCode="#\ ##0.0">
                  <c:v>-11.8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972-4FEA-867C-970B8ABE8FAB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2.9138719116972912E-3"/>
                  <c:y val="5.1612655715788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972-4FEA-867C-970B8ABE8FAB}"/>
                </c:ext>
              </c:extLst>
            </c:dLbl>
            <c:dLbl>
              <c:idx val="1"/>
              <c:layout>
                <c:manualLayout>
                  <c:x val="1.4569359558486456E-3"/>
                  <c:y val="4.7483643258525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972-4FEA-867C-970B8ABE8F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Arkusz1!$A$2:$A$5</c:f>
              <c:strCache>
                <c:ptCount val="4"/>
                <c:pt idx="0">
                  <c:v>Dochody</c:v>
                </c:pt>
                <c:pt idx="1">
                  <c:v>Wydatki</c:v>
                </c:pt>
                <c:pt idx="2">
                  <c:v>Inwestycje</c:v>
                </c:pt>
                <c:pt idx="3">
                  <c:v>Deficyt</c:v>
                </c:pt>
              </c:strCache>
            </c:strRef>
          </c:cat>
          <c:val>
            <c:numRef>
              <c:f>Arkusz1!$F$2:$F$5</c:f>
              <c:numCache>
                <c:formatCode>General</c:formatCode>
                <c:ptCount val="4"/>
                <c:pt idx="0">
                  <c:v>66.900000000000006</c:v>
                </c:pt>
                <c:pt idx="1">
                  <c:v>74</c:v>
                </c:pt>
                <c:pt idx="2">
                  <c:v>8.9</c:v>
                </c:pt>
                <c:pt idx="3" formatCode="#\ ##0.0">
                  <c:v>-7.1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972-4FEA-867C-970B8ABE8FAB}"/>
            </c:ext>
          </c:extLst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972-4FEA-867C-970B8ABE8FAB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972-4FEA-867C-970B8ABE8FAB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972-4FEA-867C-970B8ABE8FAB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972-4FEA-867C-970B8ABE8F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aseline="0"/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Arkusz1!$A$2:$A$5</c:f>
              <c:strCache>
                <c:ptCount val="4"/>
                <c:pt idx="0">
                  <c:v>Dochody</c:v>
                </c:pt>
                <c:pt idx="1">
                  <c:v>Wydatki</c:v>
                </c:pt>
                <c:pt idx="2">
                  <c:v>Inwestycje</c:v>
                </c:pt>
                <c:pt idx="3">
                  <c:v>Deficyt</c:v>
                </c:pt>
              </c:strCache>
            </c:strRef>
          </c:cat>
          <c:val>
            <c:numRef>
              <c:f>Arkusz1!$G$2:$G$5</c:f>
              <c:numCache>
                <c:formatCode>General</c:formatCode>
                <c:ptCount val="4"/>
                <c:pt idx="0">
                  <c:v>97.2</c:v>
                </c:pt>
                <c:pt idx="1">
                  <c:v>104.1</c:v>
                </c:pt>
                <c:pt idx="2">
                  <c:v>25.4</c:v>
                </c:pt>
                <c:pt idx="3">
                  <c:v>-6.9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7972-4FEA-867C-970B8ABE8F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4899840"/>
        <c:axId val="184930304"/>
        <c:axId val="0"/>
      </c:bar3DChart>
      <c:catAx>
        <c:axId val="184899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pl-PL"/>
          </a:p>
        </c:txPr>
        <c:crossAx val="184930304"/>
        <c:crosses val="autoZero"/>
        <c:auto val="1"/>
        <c:lblAlgn val="ctr"/>
        <c:lblOffset val="100"/>
        <c:noMultiLvlLbl val="0"/>
      </c:catAx>
      <c:valAx>
        <c:axId val="184930304"/>
        <c:scaling>
          <c:orientation val="minMax"/>
          <c:max val="100"/>
          <c:min val="-1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1848998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1822728978530085"/>
          <c:y val="0.91935350244632352"/>
          <c:w val="0.41117788372686642"/>
          <c:h val="6.3750276513853635E-2"/>
        </c:manualLayout>
      </c:layout>
      <c:overlay val="0"/>
      <c:txPr>
        <a:bodyPr/>
        <a:lstStyle/>
        <a:p>
          <a:pPr>
            <a:defRPr sz="2400" baseline="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761352054922123E-2"/>
          <c:y val="4.1961170376708989E-2"/>
          <c:w val="0.94249703220998604"/>
          <c:h val="0.871163919843838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-1.3355091982783699E-17"/>
                  <c:y val="4.9548149487157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B9-4451-9DA2-491E3263622C}"/>
                </c:ext>
              </c:extLst>
            </c:dLbl>
            <c:dLbl>
              <c:idx val="1"/>
              <c:layout>
                <c:manualLayout>
                  <c:x val="1.4569359558486456E-3"/>
                  <c:y val="5.5741668173051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B9-4451-9DA2-491E3263622C}"/>
                </c:ext>
              </c:extLst>
            </c:dLbl>
            <c:dLbl>
              <c:idx val="3"/>
              <c:layout>
                <c:manualLayout>
                  <c:x val="-7.2846797792432286E-3"/>
                  <c:y val="6.1935186858946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B9-4451-9DA2-491E326362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Arkusz1!$A$2:$A$5</c:f>
              <c:strCache>
                <c:ptCount val="4"/>
                <c:pt idx="0">
                  <c:v>Dochody</c:v>
                </c:pt>
                <c:pt idx="1">
                  <c:v>Wydatki</c:v>
                </c:pt>
                <c:pt idx="2">
                  <c:v>Inwestycje</c:v>
                </c:pt>
                <c:pt idx="3">
                  <c:v>Deficyt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57.1</c:v>
                </c:pt>
                <c:pt idx="1">
                  <c:v>58</c:v>
                </c:pt>
                <c:pt idx="2">
                  <c:v>9.3000000000000007</c:v>
                </c:pt>
                <c:pt idx="3">
                  <c:v>-0.9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7B9-4451-9DA2-491E3263622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1.4569359558486456E-3"/>
                  <c:y val="8.464475537389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B9-4451-9DA2-491E3263622C}"/>
                </c:ext>
              </c:extLst>
            </c:dLbl>
            <c:dLbl>
              <c:idx val="1"/>
              <c:layout>
                <c:manualLayout>
                  <c:x val="-1.4569359558486456E-3"/>
                  <c:y val="5.7806174401683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B9-4451-9DA2-491E3263622C}"/>
                </c:ext>
              </c:extLst>
            </c:dLbl>
            <c:dLbl>
              <c:idx val="3"/>
              <c:layout>
                <c:manualLayout>
                  <c:x val="-1.4569359558487525E-3"/>
                  <c:y val="-8.25802491452634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B9-4451-9DA2-491E326362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Arkusz1!$A$2:$A$5</c:f>
              <c:strCache>
                <c:ptCount val="4"/>
                <c:pt idx="0">
                  <c:v>Dochody</c:v>
                </c:pt>
                <c:pt idx="1">
                  <c:v>Wydatki</c:v>
                </c:pt>
                <c:pt idx="2">
                  <c:v>Inwestycje</c:v>
                </c:pt>
                <c:pt idx="3">
                  <c:v>Deficyt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68.099999999999994</c:v>
                </c:pt>
                <c:pt idx="1">
                  <c:v>68.2</c:v>
                </c:pt>
                <c:pt idx="2">
                  <c:v>16.899999999999999</c:v>
                </c:pt>
                <c:pt idx="3">
                  <c:v>-0.1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7B9-4451-9DA2-491E3263622C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8.6736173798840355E-19"/>
                  <c:y val="5.2644908830104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192097120498009E-2"/>
                      <c:h val="4.17134296292732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F7B9-4451-9DA2-491E3263622C}"/>
                </c:ext>
              </c:extLst>
            </c:dLbl>
            <c:dLbl>
              <c:idx val="1"/>
              <c:layout>
                <c:manualLayout>
                  <c:x val="-2.9138719116972912E-3"/>
                  <c:y val="4.9548149487157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7B9-4451-9DA2-491E326362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Arkusz1!$A$2:$A$5</c:f>
              <c:strCache>
                <c:ptCount val="4"/>
                <c:pt idx="0">
                  <c:v>Dochody</c:v>
                </c:pt>
                <c:pt idx="1">
                  <c:v>Wydatki</c:v>
                </c:pt>
                <c:pt idx="2">
                  <c:v>Inwestycje</c:v>
                </c:pt>
                <c:pt idx="3">
                  <c:v>Deficyt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69.7</c:v>
                </c:pt>
                <c:pt idx="1">
                  <c:v>70.3</c:v>
                </c:pt>
                <c:pt idx="2">
                  <c:v>8</c:v>
                </c:pt>
                <c:pt idx="3">
                  <c:v>-0.6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7B9-4451-9DA2-491E3263622C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7.2846797792431956E-3"/>
                  <c:y val="4.74836432585255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vertOverflow="overflow" horzOverflow="overflow" wrap="square" lIns="72000" tIns="19050" rIns="38100" bIns="19050" anchor="ctr">
                  <a:noAutofit/>
                </a:bodyPr>
                <a:lstStyle/>
                <a:p>
                  <a:pPr>
                    <a:defRPr sz="1100"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5.5649561703187946E-2"/>
                      <c:h val="3.679437778058102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F7B9-4451-9DA2-491E3263622C}"/>
                </c:ext>
              </c:extLst>
            </c:dLbl>
            <c:dLbl>
              <c:idx val="1"/>
              <c:layout>
                <c:manualLayout>
                  <c:x val="1.4569359558485922E-3"/>
                  <c:y val="3.9225618343999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7B9-4451-9DA2-491E326362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vertOverflow="overflow" horzOverflow="overflow" wrap="square" lIns="720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Arkusz1!$A$2:$A$5</c:f>
              <c:strCache>
                <c:ptCount val="4"/>
                <c:pt idx="0">
                  <c:v>Dochody</c:v>
                </c:pt>
                <c:pt idx="1">
                  <c:v>Wydatki</c:v>
                </c:pt>
                <c:pt idx="2">
                  <c:v>Inwestycje</c:v>
                </c:pt>
                <c:pt idx="3">
                  <c:v>Deficyt</c:v>
                </c:pt>
              </c:strCache>
            </c:strRef>
          </c:cat>
          <c:val>
            <c:numRef>
              <c:f>Arkusz1!$E$2:$E$5</c:f>
              <c:numCache>
                <c:formatCode>General</c:formatCode>
                <c:ptCount val="4"/>
                <c:pt idx="0">
                  <c:v>87.5</c:v>
                </c:pt>
                <c:pt idx="1">
                  <c:v>90</c:v>
                </c:pt>
                <c:pt idx="2">
                  <c:v>21.8</c:v>
                </c:pt>
                <c:pt idx="3" formatCode="#\ ##0.0">
                  <c:v>-2.5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F7B9-4451-9DA2-491E3263622C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Arkusz1!$A$2:$A$5</c:f>
              <c:strCache>
                <c:ptCount val="4"/>
                <c:pt idx="0">
                  <c:v>Dochody</c:v>
                </c:pt>
                <c:pt idx="1">
                  <c:v>Wydatki</c:v>
                </c:pt>
                <c:pt idx="2">
                  <c:v>Inwestycje</c:v>
                </c:pt>
                <c:pt idx="3">
                  <c:v>Deficyt</c:v>
                </c:pt>
              </c:strCache>
            </c:strRef>
          </c:cat>
          <c:val>
            <c:numRef>
              <c:f>Arkusz1!$F$2:$F$5</c:f>
              <c:numCache>
                <c:formatCode>General</c:formatCode>
                <c:ptCount val="4"/>
                <c:pt idx="0">
                  <c:v>85.1</c:v>
                </c:pt>
                <c:pt idx="1">
                  <c:v>96.7</c:v>
                </c:pt>
                <c:pt idx="2">
                  <c:v>13.4</c:v>
                </c:pt>
                <c:pt idx="3" formatCode="#\ ##0.0">
                  <c:v>-11.2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7B9-4451-9DA2-491E3263622C}"/>
            </c:ext>
          </c:extLst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7B9-4451-9DA2-491E3263622C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7B9-4451-9DA2-491E3263622C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7B9-4451-9DA2-491E3263622C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7B9-4451-9DA2-491E326362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aseline="0"/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Arkusz1!$A$2:$A$5</c:f>
              <c:strCache>
                <c:ptCount val="4"/>
                <c:pt idx="0">
                  <c:v>Dochody</c:v>
                </c:pt>
                <c:pt idx="1">
                  <c:v>Wydatki</c:v>
                </c:pt>
                <c:pt idx="2">
                  <c:v>Inwestycje</c:v>
                </c:pt>
                <c:pt idx="3">
                  <c:v>Deficyt</c:v>
                </c:pt>
              </c:strCache>
            </c:strRef>
          </c:cat>
          <c:val>
            <c:numRef>
              <c:f>Arkusz1!$G$2:$G$5</c:f>
              <c:numCache>
                <c:formatCode>General</c:formatCode>
                <c:ptCount val="4"/>
                <c:pt idx="0">
                  <c:v>97.2</c:v>
                </c:pt>
                <c:pt idx="1">
                  <c:v>104.1</c:v>
                </c:pt>
                <c:pt idx="2">
                  <c:v>25.4</c:v>
                </c:pt>
                <c:pt idx="3">
                  <c:v>-6.9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F7B9-4451-9DA2-491E326362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4899840"/>
        <c:axId val="184930304"/>
        <c:axId val="0"/>
      </c:bar3DChart>
      <c:catAx>
        <c:axId val="184899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3200" baseline="0"/>
            </a:pPr>
            <a:endParaRPr lang="pl-PL"/>
          </a:p>
        </c:txPr>
        <c:crossAx val="184930304"/>
        <c:crosses val="autoZero"/>
        <c:auto val="1"/>
        <c:lblAlgn val="ctr"/>
        <c:lblOffset val="100"/>
        <c:noMultiLvlLbl val="0"/>
      </c:catAx>
      <c:valAx>
        <c:axId val="184930304"/>
        <c:scaling>
          <c:orientation val="minMax"/>
          <c:max val="100"/>
          <c:min val="-1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18489984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2800" baseline="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52745624488632E-2"/>
          <c:y val="6.6735245120287556E-2"/>
          <c:w val="0.90471650320686514"/>
          <c:h val="0.79658355493436184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Dotacje inwestycyjne</c:v>
                </c:pt>
              </c:strCache>
            </c:strRef>
          </c:tx>
          <c:spPr>
            <a:ln w="63500">
              <a:solidFill>
                <a:srgbClr val="FF0000"/>
              </a:solidFill>
            </a:ln>
          </c:spPr>
          <c:marker>
            <c:symbol val="none"/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D640-4499-97D9-37EA0B1AFC8A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D640-4499-97D9-37EA0B1AFC8A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D640-4499-97D9-37EA0B1AFC8A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D640-4499-97D9-37EA0B1AFC8A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D640-4499-97D9-37EA0B1AFC8A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D640-4499-97D9-37EA0B1AFC8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>
                    <a:solidFill>
                      <a:srgbClr val="FF0000"/>
                    </a:solidFill>
                  </a:defRPr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Arkusz1!$B$2:$B$7</c:f>
              <c:numCache>
                <c:formatCode>General</c:formatCode>
                <c:ptCount val="6"/>
                <c:pt idx="0">
                  <c:v>4</c:v>
                </c:pt>
                <c:pt idx="1">
                  <c:v>6.9</c:v>
                </c:pt>
                <c:pt idx="2">
                  <c:v>1.4</c:v>
                </c:pt>
                <c:pt idx="3">
                  <c:v>15.4</c:v>
                </c:pt>
                <c:pt idx="4">
                  <c:v>6.2</c:v>
                </c:pt>
                <c:pt idx="5">
                  <c:v>16.100000000000001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D640-4499-97D9-37EA0B1AFC8A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Opłata uzdrowiskowa</c:v>
                </c:pt>
              </c:strCache>
            </c:strRef>
          </c:tx>
          <c:spPr>
            <a:ln w="63500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Arkusz1!$C$2:$C$7</c:f>
              <c:numCache>
                <c:formatCode>General</c:formatCode>
                <c:ptCount val="6"/>
                <c:pt idx="0">
                  <c:v>2.2999999999999998</c:v>
                </c:pt>
                <c:pt idx="1">
                  <c:v>3.4</c:v>
                </c:pt>
                <c:pt idx="2">
                  <c:v>5.7</c:v>
                </c:pt>
                <c:pt idx="3">
                  <c:v>7.1</c:v>
                </c:pt>
                <c:pt idx="4">
                  <c:v>8.1999999999999993</c:v>
                </c:pt>
                <c:pt idx="5">
                  <c:v>8.6999999999999993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640-4499-97D9-37EA0B1AFC8A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Podatek od nieruchomości</c:v>
                </c:pt>
              </c:strCache>
            </c:strRef>
          </c:tx>
          <c:spPr>
            <a:ln w="69850">
              <a:solidFill>
                <a:schemeClr val="accent4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4569359558486456E-3"/>
                  <c:y val="-4.54191370298940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640-4499-97D9-37EA0B1AFC8A}"/>
                </c:ext>
              </c:extLst>
            </c:dLbl>
            <c:dLbl>
              <c:idx val="1"/>
              <c:layout>
                <c:manualLayout>
                  <c:x val="2.9138719116972912E-3"/>
                  <c:y val="-6.3999693087577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640-4499-97D9-37EA0B1AFC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Arkusz1!$D$2:$D$7</c:f>
              <c:numCache>
                <c:formatCode>General</c:formatCode>
                <c:ptCount val="6"/>
                <c:pt idx="0">
                  <c:v>6.3</c:v>
                </c:pt>
                <c:pt idx="1">
                  <c:v>6.6</c:v>
                </c:pt>
                <c:pt idx="2">
                  <c:v>7.1</c:v>
                </c:pt>
                <c:pt idx="3">
                  <c:v>8</c:v>
                </c:pt>
                <c:pt idx="4">
                  <c:v>8.9</c:v>
                </c:pt>
                <c:pt idx="5">
                  <c:v>9.3000000000000007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D640-4499-97D9-37EA0B1AFC8A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PIT</c:v>
                </c:pt>
              </c:strCache>
            </c:strRef>
          </c:tx>
          <c:spPr>
            <a:ln w="66675">
              <a:solidFill>
                <a:schemeClr val="accent6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Arkusz1!$E$2:$E$7</c:f>
              <c:numCache>
                <c:formatCode>_-* #\ ##0.0\ _z_ł_-;\-* #\ ##0.0\ _z_ł_-;_-* "-"??\ _z_ł_-;_-@_-</c:formatCode>
                <c:ptCount val="6"/>
                <c:pt idx="0">
                  <c:v>10.5</c:v>
                </c:pt>
                <c:pt idx="1">
                  <c:v>12.4</c:v>
                </c:pt>
                <c:pt idx="2">
                  <c:v>13.8</c:v>
                </c:pt>
                <c:pt idx="3">
                  <c:v>10.5</c:v>
                </c:pt>
                <c:pt idx="4">
                  <c:v>15.9</c:v>
                </c:pt>
                <c:pt idx="5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D640-4499-97D9-37EA0B1AFC8A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Subwencje</c:v>
                </c:pt>
              </c:strCache>
            </c:strRef>
          </c:tx>
          <c:spPr>
            <a:ln w="635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Arkusz1!$F$2:$F$7</c:f>
              <c:numCache>
                <c:formatCode>0.0</c:formatCode>
                <c:ptCount val="6"/>
                <c:pt idx="0">
                  <c:v>5.0999999999999996</c:v>
                </c:pt>
                <c:pt idx="1">
                  <c:v>7.5</c:v>
                </c:pt>
                <c:pt idx="2" formatCode="_-* #\ ##0.0\ _z_ł_-;\-* #\ ##0.0\ _z_ł_-;_-* &quot;-&quot;?\ _z_ł_-;_-@_-">
                  <c:v>6</c:v>
                </c:pt>
                <c:pt idx="3" formatCode="General">
                  <c:v>10.9</c:v>
                </c:pt>
                <c:pt idx="4">
                  <c:v>11.1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D640-4499-97D9-37EA0B1AFC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3878016"/>
        <c:axId val="183880704"/>
      </c:lineChart>
      <c:catAx>
        <c:axId val="183878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pl-PL"/>
          </a:p>
        </c:txPr>
        <c:crossAx val="183880704"/>
        <c:crosses val="autoZero"/>
        <c:auto val="1"/>
        <c:lblAlgn val="ctr"/>
        <c:lblOffset val="100"/>
        <c:noMultiLvlLbl val="0"/>
      </c:catAx>
      <c:valAx>
        <c:axId val="183880704"/>
        <c:scaling>
          <c:orientation val="minMax"/>
          <c:max val="3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pl-PL"/>
          </a:p>
        </c:txPr>
        <c:crossAx val="18387801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2400" baseline="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0"/>
      <c:perspective val="0"/>
    </c:view3D>
    <c:floor>
      <c:thickness val="0"/>
    </c:floor>
    <c:sideWall>
      <c:thickness val="0"/>
      <c:spPr>
        <a:ln>
          <a:solidFill>
            <a:schemeClr val="tx1"/>
          </a:solidFill>
        </a:ln>
      </c:spPr>
    </c:sideWall>
    <c:backWall>
      <c:thickness val="0"/>
      <c:spPr>
        <a:ln>
          <a:solidFill>
            <a:schemeClr val="tx1"/>
          </a:solidFill>
        </a:ln>
      </c:spPr>
    </c:backWall>
    <c:plotArea>
      <c:layout>
        <c:manualLayout>
          <c:layoutTarget val="inner"/>
          <c:xMode val="edge"/>
          <c:yMode val="edge"/>
          <c:x val="7.7980489447883217E-2"/>
          <c:y val="2.9574133004919703E-2"/>
          <c:w val="0.93521235243074274"/>
          <c:h val="0.900067007044680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0DB0-4F44-A841-525130F59C9E}"/>
              </c:ext>
            </c:extLst>
          </c:dPt>
          <c:dLbls>
            <c:dLbl>
              <c:idx val="0"/>
              <c:layout>
                <c:manualLayout>
                  <c:x val="1.4569359558486456E-3"/>
                  <c:y val="5.36771619444202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DB0-4F44-A841-525130F59C9E}"/>
                </c:ext>
              </c:extLst>
            </c:dLbl>
            <c:dLbl>
              <c:idx val="1"/>
              <c:layout>
                <c:manualLayout>
                  <c:x val="1.4569359558486456E-3"/>
                  <c:y val="4.54191370298940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DB0-4F44-A841-525130F59C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rgbClr val="FF0000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Dochody bież.</c:v>
                </c:pt>
                <c:pt idx="1">
                  <c:v>Wydatki bież.</c:v>
                </c:pt>
                <c:pt idx="2">
                  <c:v>Nadwyżka bież.</c:v>
                </c:pt>
              </c:strCache>
            </c:strRef>
          </c:cat>
          <c:val>
            <c:numRef>
              <c:f>Arkusz1!$B$2:$B$4</c:f>
              <c:numCache>
                <c:formatCode>_-* #\ ##0.0\ _z_ł_-;\-* #\ ##0.0\ _z_ł_-;_-* "-"??\ _z_ł_-;_-@_-</c:formatCode>
                <c:ptCount val="3"/>
                <c:pt idx="0">
                  <c:v>52.9</c:v>
                </c:pt>
                <c:pt idx="1">
                  <c:v>48.6</c:v>
                </c:pt>
                <c:pt idx="2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DB0-4F44-A841-525130F59C9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0DB0-4F44-A841-525130F59C9E}"/>
              </c:ext>
            </c:extLst>
          </c:dPt>
          <c:dLbls>
            <c:dLbl>
              <c:idx val="0"/>
              <c:layout>
                <c:manualLayout>
                  <c:x val="1.4569359558486456E-3"/>
                  <c:y val="5.780617440168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DB0-4F44-A841-525130F59C9E}"/>
                </c:ext>
              </c:extLst>
            </c:dLbl>
            <c:dLbl>
              <c:idx val="1"/>
              <c:layout>
                <c:manualLayout>
                  <c:x val="2.9138719116972912E-3"/>
                  <c:y val="4.33546308012625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DB0-4F44-A841-525130F59C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rgbClr val="FF0000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Dochody bież.</c:v>
                </c:pt>
                <c:pt idx="1">
                  <c:v>Wydatki bież.</c:v>
                </c:pt>
                <c:pt idx="2">
                  <c:v>Nadwyżka bież.</c:v>
                </c:pt>
              </c:strCache>
            </c:strRef>
          </c:cat>
          <c:val>
            <c:numRef>
              <c:f>Arkusz1!$C$2:$C$4</c:f>
              <c:numCache>
                <c:formatCode>_-* #\ ##0.0\ _z_ł_-;\-* #\ ##0.0\ _z_ł_-;_-* "-"??\ _z_ł_-;_-@_-</c:formatCode>
                <c:ptCount val="3"/>
                <c:pt idx="0">
                  <c:v>60.7</c:v>
                </c:pt>
                <c:pt idx="1">
                  <c:v>51.3</c:v>
                </c:pt>
                <c:pt idx="2">
                  <c:v>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DB0-4F44-A841-525130F59C9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0DB0-4F44-A841-525130F59C9E}"/>
              </c:ext>
            </c:extLst>
          </c:dPt>
          <c:dLbls>
            <c:dLbl>
              <c:idx val="0"/>
              <c:layout>
                <c:manualLayout>
                  <c:x val="-2.6710183965567399E-17"/>
                  <c:y val="4.74836432585255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DB0-4F44-A841-525130F59C9E}"/>
                </c:ext>
              </c:extLst>
            </c:dLbl>
            <c:dLbl>
              <c:idx val="1"/>
              <c:layout>
                <c:manualLayout>
                  <c:x val="0"/>
                  <c:y val="4.12901245726309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DB0-4F44-A841-525130F59C9E}"/>
                </c:ext>
              </c:extLst>
            </c:dLbl>
            <c:dLbl>
              <c:idx val="2"/>
              <c:layout>
                <c:manualLayout>
                  <c:x val="4.3708078675460437E-3"/>
                  <c:y val="-6.1935186858946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DB0-4F44-A841-525130F59C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rgbClr val="FF0000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Dochody bież.</c:v>
                </c:pt>
                <c:pt idx="1">
                  <c:v>Wydatki bież.</c:v>
                </c:pt>
                <c:pt idx="2">
                  <c:v>Nadwyżka bież.</c:v>
                </c:pt>
              </c:strCache>
            </c:strRef>
          </c:cat>
          <c:val>
            <c:numRef>
              <c:f>Arkusz1!$D$2:$D$4</c:f>
              <c:numCache>
                <c:formatCode>_-* #\ ##0.0\ _z_ł_-;\-* #\ ##0.0\ _z_ł_-;_-* "-"??\ _z_ł_-;_-@_-</c:formatCode>
                <c:ptCount val="3"/>
                <c:pt idx="0">
                  <c:v>68</c:v>
                </c:pt>
                <c:pt idx="1">
                  <c:v>62.3</c:v>
                </c:pt>
                <c:pt idx="2">
                  <c:v>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DB0-4F44-A841-525130F59C9E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0DB0-4F44-A841-525130F59C9E}"/>
              </c:ext>
            </c:extLst>
          </c:dPt>
          <c:dLbls>
            <c:dLbl>
              <c:idx val="0"/>
              <c:layout>
                <c:manualLayout>
                  <c:x val="0"/>
                  <c:y val="4.12901245726309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DB0-4F44-A841-525130F59C9E}"/>
                </c:ext>
              </c:extLst>
            </c:dLbl>
            <c:dLbl>
              <c:idx val="1"/>
              <c:layout>
                <c:manualLayout>
                  <c:x val="4.370807867545937E-3"/>
                  <c:y val="4.54191370298940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DB0-4F44-A841-525130F59C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rgbClr val="FF0000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Dochody bież.</c:v>
                </c:pt>
                <c:pt idx="1">
                  <c:v>Wydatki bież.</c:v>
                </c:pt>
                <c:pt idx="2">
                  <c:v>Nadwyżka bież.</c:v>
                </c:pt>
              </c:strCache>
            </c:strRef>
          </c:cat>
          <c:val>
            <c:numRef>
              <c:f>Arkusz1!$E$2:$E$4</c:f>
              <c:numCache>
                <c:formatCode>_-* #\ ##0.0\ _z_ł_-;\-* #\ ##0.0\ _z_ł_-;_-* "-"??\ _z_ł_-;_-@_-</c:formatCode>
                <c:ptCount val="3"/>
                <c:pt idx="0">
                  <c:v>70.8</c:v>
                </c:pt>
                <c:pt idx="1">
                  <c:v>68.2</c:v>
                </c:pt>
                <c:pt idx="2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0DB0-4F44-A841-525130F59C9E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0DB0-4F44-A841-525130F59C9E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7-0DB0-4F44-A841-525130F59C9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0DB0-4F44-A841-525130F59C9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0DB0-4F44-A841-525130F59C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Arkusz1!$A$2:$A$4</c:f>
              <c:strCache>
                <c:ptCount val="3"/>
                <c:pt idx="0">
                  <c:v>Dochody bież.</c:v>
                </c:pt>
                <c:pt idx="1">
                  <c:v>Wydatki bież.</c:v>
                </c:pt>
                <c:pt idx="2">
                  <c:v>Nadwyżka bież.</c:v>
                </c:pt>
              </c:strCache>
            </c:strRef>
          </c:cat>
          <c:val>
            <c:numRef>
              <c:f>Arkusz1!$F$2:$F$4</c:f>
              <c:numCache>
                <c:formatCode>_-* #\ ##0.0\ _z_ł_-;\-* #\ ##0.0\ _z_ł_-;_-* "-"??\ _z_ł_-;_-@_-</c:formatCode>
                <c:ptCount val="3"/>
                <c:pt idx="0">
                  <c:v>78.599999999999994</c:v>
                </c:pt>
                <c:pt idx="1">
                  <c:v>83.2</c:v>
                </c:pt>
                <c:pt idx="2">
                  <c:v>-4.7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0DB0-4F44-A841-525130F59C9E}"/>
            </c:ext>
          </c:extLst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aseline="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Arkusz1!$A$2:$A$4</c:f>
              <c:strCache>
                <c:ptCount val="3"/>
                <c:pt idx="0">
                  <c:v>Dochody bież.</c:v>
                </c:pt>
                <c:pt idx="1">
                  <c:v>Wydatki bież.</c:v>
                </c:pt>
                <c:pt idx="2">
                  <c:v>Nadwyżka bież.</c:v>
                </c:pt>
              </c:strCache>
            </c:strRef>
          </c:cat>
          <c:val>
            <c:numRef>
              <c:f>Arkusz1!$G$2:$G$4</c:f>
              <c:numCache>
                <c:formatCode>_-* #\ ##0.0\ _z_ł_-;\-* #\ ##0.0\ _z_ł_-;_-* "-"??\ _z_ł_-;_-@_-</c:formatCode>
                <c:ptCount val="3"/>
                <c:pt idx="0">
                  <c:v>80.3</c:v>
                </c:pt>
                <c:pt idx="1">
                  <c:v>78.7</c:v>
                </c:pt>
                <c:pt idx="2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0DB0-4F44-A841-525130F59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2381440"/>
        <c:axId val="122382976"/>
        <c:axId val="0"/>
      </c:bar3DChart>
      <c:catAx>
        <c:axId val="122381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pl-PL"/>
          </a:p>
        </c:txPr>
        <c:crossAx val="122382976"/>
        <c:crosses val="autoZero"/>
        <c:auto val="1"/>
        <c:lblAlgn val="ctr"/>
        <c:lblOffset val="100"/>
        <c:noMultiLvlLbl val="0"/>
      </c:catAx>
      <c:valAx>
        <c:axId val="122382976"/>
        <c:scaling>
          <c:orientation val="minMax"/>
          <c:max val="100"/>
          <c:min val="-10"/>
        </c:scaling>
        <c:delete val="0"/>
        <c:axPos val="l"/>
        <c:majorGridlines/>
        <c:numFmt formatCode="_-* #\ ##0.0\ _z_ł_-;\-* #\ ##0.0\ _z_ł_-;_-* &quot;-&quot;??\ _z_ł_-;_-@_-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12238144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2800" baseline="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52745624488632E-2"/>
          <c:y val="6.6735245120287556E-2"/>
          <c:w val="0.90471650320686514"/>
          <c:h val="0.81065860674765167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Wynagrodzenia</c:v>
                </c:pt>
              </c:strCache>
            </c:strRef>
          </c:tx>
          <c:spPr>
            <a:ln w="63500">
              <a:solidFill>
                <a:schemeClr val="tx2"/>
              </a:solidFill>
            </a:ln>
          </c:spPr>
          <c:marker>
            <c:symbol val="none"/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4B01-456B-8876-3C26E70C88E0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4B01-456B-8876-3C26E70C88E0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4B01-456B-8876-3C26E70C88E0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4B01-456B-8876-3C26E70C88E0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4B01-456B-8876-3C26E70C88E0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4B01-456B-8876-3C26E70C88E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>
                    <a:solidFill>
                      <a:srgbClr val="FF0000"/>
                    </a:solidFill>
                  </a:defRPr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Arkusz1!$B$2:$B$7</c:f>
              <c:numCache>
                <c:formatCode>General</c:formatCode>
                <c:ptCount val="6"/>
                <c:pt idx="0">
                  <c:v>17.5</c:v>
                </c:pt>
                <c:pt idx="1">
                  <c:v>18.399999999999999</c:v>
                </c:pt>
                <c:pt idx="2">
                  <c:v>20.8</c:v>
                </c:pt>
                <c:pt idx="3">
                  <c:v>24.3</c:v>
                </c:pt>
                <c:pt idx="4">
                  <c:v>32.5</c:v>
                </c:pt>
                <c:pt idx="5">
                  <c:v>33.700000000000003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4B01-456B-8876-3C26E70C88E0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Świadczenia</c:v>
                </c:pt>
              </c:strCache>
            </c:strRef>
          </c:tx>
          <c:spPr>
            <a:ln w="63500">
              <a:solidFill>
                <a:schemeClr val="accent2"/>
              </a:solidFill>
            </a:ln>
          </c:spPr>
          <c:marker>
            <c:symbol val="none"/>
          </c:marker>
          <c:dLbls>
            <c:dLbl>
              <c:idx val="4"/>
              <c:layout>
                <c:manualLayout>
                  <c:x val="-2.0568379396218313E-2"/>
                  <c:y val="-1.7909510253605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B01-456B-8876-3C26E70C88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Arkusz1!$C$2:$C$7</c:f>
              <c:numCache>
                <c:formatCode>General</c:formatCode>
                <c:ptCount val="6"/>
                <c:pt idx="0">
                  <c:v>14.1</c:v>
                </c:pt>
                <c:pt idx="1">
                  <c:v>13.7</c:v>
                </c:pt>
                <c:pt idx="2">
                  <c:v>14.3</c:v>
                </c:pt>
                <c:pt idx="3">
                  <c:v>6.9</c:v>
                </c:pt>
                <c:pt idx="4">
                  <c:v>9.1</c:v>
                </c:pt>
                <c:pt idx="5">
                  <c:v>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B01-456B-8876-3C26E70C88E0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Pozostałe </c:v>
                </c:pt>
              </c:strCache>
            </c:strRef>
          </c:tx>
          <c:spPr>
            <a:ln w="69850">
              <a:solidFill>
                <a:srgbClr val="FFC000"/>
              </a:solidFill>
            </a:ln>
          </c:spPr>
          <c:marker>
            <c:symbol val="none"/>
          </c:marker>
          <c:dLbls>
            <c:dLbl>
              <c:idx val="4"/>
              <c:layout>
                <c:manualLayout>
                  <c:x val="-2.8894711024210023E-2"/>
                  <c:y val="4.88772662426246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B01-456B-8876-3C26E70C88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Arkusz1!$D$2:$D$7</c:f>
              <c:numCache>
                <c:formatCode>_-* #\ ##0.0\ _z_ł_-;\-* #\ ##0.0\ _z_ł_-;_-* "-"??\ _z_ł_-;_-@_-</c:formatCode>
                <c:ptCount val="6"/>
                <c:pt idx="0">
                  <c:v>13.4</c:v>
                </c:pt>
                <c:pt idx="1">
                  <c:v>15.6</c:v>
                </c:pt>
                <c:pt idx="2">
                  <c:v>22.2</c:v>
                </c:pt>
                <c:pt idx="3">
                  <c:v>30.3</c:v>
                </c:pt>
                <c:pt idx="4">
                  <c:v>33.4</c:v>
                </c:pt>
                <c:pt idx="5">
                  <c:v>30.1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4B01-456B-8876-3C26E70C88E0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Dotacje</c:v>
                </c:pt>
              </c:strCache>
            </c:strRef>
          </c:tx>
          <c:spPr>
            <a:ln w="50800">
              <a:solidFill>
                <a:schemeClr val="accent3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Arkusz1!$E$2:$E$7</c:f>
              <c:numCache>
                <c:formatCode>0.0</c:formatCode>
                <c:ptCount val="6"/>
                <c:pt idx="0">
                  <c:v>3.3</c:v>
                </c:pt>
                <c:pt idx="1">
                  <c:v>3.3</c:v>
                </c:pt>
                <c:pt idx="2" formatCode="_-* #\ ##0.0\ _z_ł_-;\-* #\ ##0.0\ _z_ł_-;_-* &quot;-&quot;?\ _z_ł_-;_-@_-">
                  <c:v>3.7</c:v>
                </c:pt>
                <c:pt idx="3" formatCode="General">
                  <c:v>4.5</c:v>
                </c:pt>
                <c:pt idx="4">
                  <c:v>6.3</c:v>
                </c:pt>
                <c:pt idx="5">
                  <c:v>6.6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B01-456B-8876-3C26E70C88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3878016"/>
        <c:axId val="183880704"/>
      </c:lineChart>
      <c:catAx>
        <c:axId val="183878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pl-PL"/>
          </a:p>
        </c:txPr>
        <c:crossAx val="183880704"/>
        <c:crosses val="autoZero"/>
        <c:auto val="1"/>
        <c:lblAlgn val="ctr"/>
        <c:lblOffset val="100"/>
        <c:noMultiLvlLbl val="0"/>
      </c:catAx>
      <c:valAx>
        <c:axId val="1838807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pl-PL"/>
          </a:p>
        </c:txPr>
        <c:crossAx val="18387801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2800" baseline="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063237944860768E-2"/>
          <c:y val="8.907524800925308E-2"/>
          <c:w val="0.86246536048725453"/>
          <c:h val="0.815870367898927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plan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A3A-4F61-B0A2-8F817CBB5E3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A3A-4F61-B0A2-8F817CBB5E3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A3A-4F61-B0A2-8F817CBB5E3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A3A-4F61-B0A2-8F817CBB5E3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A3A-4F61-B0A2-8F817CBB5E3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A3A-4F61-B0A2-8F817CBB5E3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Arkusz1!$B$2:$B$9</c:f>
              <c:numCache>
                <c:formatCode>#\ ##0.0</c:formatCode>
                <c:ptCount val="8"/>
                <c:pt idx="0">
                  <c:v>7.5</c:v>
                </c:pt>
                <c:pt idx="1">
                  <c:v>16.100000000000001</c:v>
                </c:pt>
                <c:pt idx="2">
                  <c:v>13</c:v>
                </c:pt>
                <c:pt idx="3">
                  <c:v>18.2</c:v>
                </c:pt>
                <c:pt idx="4">
                  <c:v>9.6</c:v>
                </c:pt>
                <c:pt idx="5">
                  <c:v>27.5</c:v>
                </c:pt>
                <c:pt idx="6">
                  <c:v>13.4</c:v>
                </c:pt>
                <c:pt idx="7">
                  <c:v>25.4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A3A-4F61-B0A2-8F817CBB5E37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wykonanie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chemeClr val="bg2">
                  <a:lumMod val="50000"/>
                </a:schemeClr>
              </a:solidFill>
            </a:ln>
          </c:spPr>
          <c:invertIfNegative val="0"/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A3A-4F61-B0A2-8F817CBB5E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Arkusz1!$C$2:$C$9</c:f>
              <c:numCache>
                <c:formatCode>#\ ##0.0</c:formatCode>
                <c:ptCount val="8"/>
                <c:pt idx="0">
                  <c:v>5.4</c:v>
                </c:pt>
                <c:pt idx="1">
                  <c:v>13.5</c:v>
                </c:pt>
                <c:pt idx="2">
                  <c:v>9.3000000000000007</c:v>
                </c:pt>
                <c:pt idx="3">
                  <c:v>16.899999999999999</c:v>
                </c:pt>
                <c:pt idx="4">
                  <c:v>8</c:v>
                </c:pt>
                <c:pt idx="5">
                  <c:v>21.8</c:v>
                </c:pt>
                <c:pt idx="6">
                  <c:v>12.8</c:v>
                </c:pt>
                <c:pt idx="7">
                  <c:v>25.4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A3A-4F61-B0A2-8F817CBB5E37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Środki zewnetrzne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Arkusz1!$D$2:$D$9</c:f>
              <c:numCache>
                <c:formatCode>#\ ##0.0</c:formatCode>
                <c:ptCount val="8"/>
                <c:pt idx="0">
                  <c:v>2.1</c:v>
                </c:pt>
                <c:pt idx="1">
                  <c:v>1</c:v>
                </c:pt>
                <c:pt idx="2">
                  <c:v>4</c:v>
                </c:pt>
                <c:pt idx="3">
                  <c:v>6.9</c:v>
                </c:pt>
                <c:pt idx="4">
                  <c:v>1.4</c:v>
                </c:pt>
                <c:pt idx="5">
                  <c:v>15.4</c:v>
                </c:pt>
                <c:pt idx="6">
                  <c:v>6.2</c:v>
                </c:pt>
                <c:pt idx="7">
                  <c:v>16.100000000000001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A3A-4F61-B0A2-8F817CBB5E37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Środki z UE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Arkusz1!$E$2:$E$9</c:f>
              <c:numCache>
                <c:formatCode>#\ ##0.0</c:formatCode>
                <c:ptCount val="8"/>
                <c:pt idx="0">
                  <c:v>0.26</c:v>
                </c:pt>
                <c:pt idx="1">
                  <c:v>0.4</c:v>
                </c:pt>
                <c:pt idx="2">
                  <c:v>0.89</c:v>
                </c:pt>
                <c:pt idx="3">
                  <c:v>0.28999999999999998</c:v>
                </c:pt>
                <c:pt idx="4">
                  <c:v>0.52</c:v>
                </c:pt>
                <c:pt idx="5">
                  <c:v>1.63</c:v>
                </c:pt>
                <c:pt idx="6">
                  <c:v>0.36</c:v>
                </c:pt>
                <c:pt idx="7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971-4BA4-9881-CC284AAB9E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5440256"/>
        <c:axId val="135441792"/>
      </c:barChart>
      <c:catAx>
        <c:axId val="135440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pl-PL"/>
          </a:p>
        </c:txPr>
        <c:crossAx val="135441792"/>
        <c:crosses val="autoZero"/>
        <c:auto val="1"/>
        <c:lblAlgn val="ctr"/>
        <c:lblOffset val="100"/>
        <c:noMultiLvlLbl val="0"/>
      </c:catAx>
      <c:valAx>
        <c:axId val="135441792"/>
        <c:scaling>
          <c:orientation val="minMax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pl-PL"/>
          </a:p>
        </c:txPr>
        <c:crossAx val="13544025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810" baseline="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0"/>
      <c:perspective val="0"/>
    </c:view3D>
    <c:floor>
      <c:thickness val="0"/>
    </c:floor>
    <c:sideWall>
      <c:thickness val="0"/>
      <c:spPr>
        <a:noFill/>
        <a:ln>
          <a:solidFill>
            <a:schemeClr val="accent1">
              <a:lumMod val="20000"/>
              <a:lumOff val="80000"/>
            </a:schemeClr>
          </a:solidFill>
        </a:ln>
      </c:spPr>
    </c:sideWall>
    <c:backWall>
      <c:thickness val="0"/>
      <c:spPr>
        <a:noFill/>
        <a:ln>
          <a:solidFill>
            <a:schemeClr val="accent1">
              <a:lumMod val="20000"/>
              <a:lumOff val="80000"/>
            </a:schemeClr>
          </a:solidFill>
        </a:ln>
      </c:spPr>
    </c:backWall>
    <c:plotArea>
      <c:layout>
        <c:manualLayout>
          <c:layoutTarget val="inner"/>
          <c:xMode val="edge"/>
          <c:yMode val="edge"/>
          <c:x val="4.8761352054922123E-2"/>
          <c:y val="2.5445120547656606E-2"/>
          <c:w val="0.93521235243074274"/>
          <c:h val="0.900067007044680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-1.3355091982783699E-17"/>
                  <c:y val="4.9548149487157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431-4795-9CB0-DC5964266729}"/>
                </c:ext>
              </c:extLst>
            </c:dLbl>
            <c:dLbl>
              <c:idx val="1"/>
              <c:layout>
                <c:manualLayout>
                  <c:x val="1.4569359558486456E-3"/>
                  <c:y val="5.5741668173051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31-4795-9CB0-DC5964266729}"/>
                </c:ext>
              </c:extLst>
            </c:dLbl>
            <c:dLbl>
              <c:idx val="3"/>
              <c:layout>
                <c:manualLayout>
                  <c:x val="-7.2846797792432286E-3"/>
                  <c:y val="6.1935186858946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431-4795-9CB0-DC59642667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Dochody</c:v>
                </c:pt>
                <c:pt idx="1">
                  <c:v>Wydatki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87.5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431-4795-9CB0-DC596426672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1.4569359558486456E-3"/>
                  <c:y val="8.464475537389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431-4795-9CB0-DC5964266729}"/>
                </c:ext>
              </c:extLst>
            </c:dLbl>
            <c:dLbl>
              <c:idx val="1"/>
              <c:layout>
                <c:manualLayout>
                  <c:x val="-1.4569359558486456E-3"/>
                  <c:y val="5.7806174401683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31-4795-9CB0-DC5964266729}"/>
                </c:ext>
              </c:extLst>
            </c:dLbl>
            <c:dLbl>
              <c:idx val="3"/>
              <c:layout>
                <c:manualLayout>
                  <c:x val="-1.4569359558487525E-3"/>
                  <c:y val="-8.25802491452634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431-4795-9CB0-DC59642667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Dochody</c:v>
                </c:pt>
                <c:pt idx="1">
                  <c:v>Wydatki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85.1</c:v>
                </c:pt>
                <c:pt idx="1">
                  <c:v>96.7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431-4795-9CB0-DC5964266729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5.8277438233946093E-3"/>
                  <c:y val="4.54191370298940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431-4795-9CB0-DC5964266729}"/>
                </c:ext>
              </c:extLst>
            </c:dLbl>
            <c:dLbl>
              <c:idx val="1"/>
              <c:layout>
                <c:manualLayout>
                  <c:x val="-2.9138719116972912E-3"/>
                  <c:y val="4.9548149487157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431-4795-9CB0-DC59642667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Dochody</c:v>
                </c:pt>
                <c:pt idx="1">
                  <c:v>Wydatki</c:v>
                </c:pt>
              </c:strCache>
            </c:strRef>
          </c:cat>
          <c:val>
            <c:numRef>
              <c:f>Arkusz1!$D$2:$D$3</c:f>
              <c:numCache>
                <c:formatCode>General</c:formatCode>
                <c:ptCount val="2"/>
                <c:pt idx="0">
                  <c:v>97.2</c:v>
                </c:pt>
                <c:pt idx="1">
                  <c:v>104.1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431-4795-9CB0-DC5964266729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C-1431-4795-9CB0-DC596426672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Arkusz1!$A$2:$A$3</c:f>
              <c:strCache>
                <c:ptCount val="2"/>
                <c:pt idx="0">
                  <c:v>Dochody</c:v>
                </c:pt>
                <c:pt idx="1">
                  <c:v>Wydatki</c:v>
                </c:pt>
              </c:strCache>
            </c:strRef>
          </c:cat>
          <c:val>
            <c:numRef>
              <c:f>Arkusz1!$E$2:$E$3</c:f>
              <c:numCache>
                <c:formatCode>General</c:formatCode>
                <c:ptCount val="2"/>
                <c:pt idx="0">
                  <c:v>86.2</c:v>
                </c:pt>
                <c:pt idx="1">
                  <c:v>83.2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1431-4795-9CB0-DC5964266729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Arkusz1!$A$2:$A$3</c:f>
              <c:strCache>
                <c:ptCount val="2"/>
                <c:pt idx="0">
                  <c:v>Dochody</c:v>
                </c:pt>
                <c:pt idx="1">
                  <c:v>Wydatki</c:v>
                </c:pt>
              </c:strCache>
            </c:strRef>
          </c:cat>
          <c:val>
            <c:numRef>
              <c:f>Arkusz1!$F$2:$F$3</c:f>
              <c:numCache>
                <c:formatCode>General</c:formatCode>
                <c:ptCount val="2"/>
                <c:pt idx="0">
                  <c:v>88.8</c:v>
                </c:pt>
                <c:pt idx="1">
                  <c:v>85.8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431-4795-9CB0-DC5964266729}"/>
            </c:ext>
          </c:extLst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Arkusz1!$A$2:$A$3</c:f>
              <c:strCache>
                <c:ptCount val="2"/>
                <c:pt idx="0">
                  <c:v>Dochody</c:v>
                </c:pt>
                <c:pt idx="1">
                  <c:v>Wydatki</c:v>
                </c:pt>
              </c:strCache>
            </c:strRef>
          </c:cat>
          <c:val>
            <c:numRef>
              <c:f>Arkusz1!$G$2:$G$3</c:f>
              <c:numCache>
                <c:formatCode>General</c:formatCode>
                <c:ptCount val="2"/>
                <c:pt idx="0">
                  <c:v>89.5</c:v>
                </c:pt>
                <c:pt idx="1">
                  <c:v>86.5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1431-4795-9CB0-DC5964266729}"/>
            </c:ext>
          </c:extLst>
        </c:ser>
        <c:ser>
          <c:idx val="6"/>
          <c:order val="6"/>
          <c:tx>
            <c:strRef>
              <c:f>Arkusz1!$H$1</c:f>
              <c:strCache>
                <c:ptCount val="1"/>
                <c:pt idx="0">
                  <c:v>2029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Arkusz1!$A$2:$A$3</c:f>
              <c:strCache>
                <c:ptCount val="2"/>
                <c:pt idx="0">
                  <c:v>Dochody</c:v>
                </c:pt>
                <c:pt idx="1">
                  <c:v>Wydatki</c:v>
                </c:pt>
              </c:strCache>
            </c:strRef>
          </c:cat>
          <c:val>
            <c:numRef>
              <c:f>Arkusz1!$H$2:$H$3</c:f>
              <c:numCache>
                <c:formatCode>General</c:formatCode>
                <c:ptCount val="2"/>
                <c:pt idx="0">
                  <c:v>89.7</c:v>
                </c:pt>
                <c:pt idx="1">
                  <c:v>86.7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431-4795-9CB0-DC5964266729}"/>
            </c:ext>
          </c:extLst>
        </c:ser>
        <c:ser>
          <c:idx val="7"/>
          <c:order val="7"/>
          <c:tx>
            <c:strRef>
              <c:f>Arkusz1!$I$1</c:f>
              <c:strCache>
                <c:ptCount val="1"/>
                <c:pt idx="0">
                  <c:v>2030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Arkusz1!$A$2:$A$3</c:f>
              <c:strCache>
                <c:ptCount val="2"/>
                <c:pt idx="0">
                  <c:v>Dochody</c:v>
                </c:pt>
                <c:pt idx="1">
                  <c:v>Wydatki</c:v>
                </c:pt>
              </c:strCache>
            </c:strRef>
          </c:cat>
          <c:val>
            <c:numRef>
              <c:f>Arkusz1!$I$2:$I$3</c:f>
              <c:numCache>
                <c:formatCode>General</c:formatCode>
                <c:ptCount val="2"/>
                <c:pt idx="0">
                  <c:v>89.5</c:v>
                </c:pt>
                <c:pt idx="1">
                  <c:v>86.5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1431-4795-9CB0-DC5964266729}"/>
            </c:ext>
          </c:extLst>
        </c:ser>
        <c:ser>
          <c:idx val="8"/>
          <c:order val="8"/>
          <c:tx>
            <c:strRef>
              <c:f>Arkusz1!$J$1</c:f>
              <c:strCache>
                <c:ptCount val="1"/>
                <c:pt idx="0">
                  <c:v>2031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Arkusz1!$A$2:$A$3</c:f>
              <c:strCache>
                <c:ptCount val="2"/>
                <c:pt idx="0">
                  <c:v>Dochody</c:v>
                </c:pt>
                <c:pt idx="1">
                  <c:v>Wydatki</c:v>
                </c:pt>
              </c:strCache>
            </c:strRef>
          </c:cat>
          <c:val>
            <c:numRef>
              <c:f>Arkusz1!$J$2:$J$3</c:f>
              <c:numCache>
                <c:formatCode>General</c:formatCode>
                <c:ptCount val="2"/>
                <c:pt idx="0">
                  <c:v>89.6</c:v>
                </c:pt>
                <c:pt idx="1">
                  <c:v>86.2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431-4795-9CB0-DC5964266729}"/>
            </c:ext>
          </c:extLst>
        </c:ser>
        <c:ser>
          <c:idx val="9"/>
          <c:order val="9"/>
          <c:tx>
            <c:strRef>
              <c:f>Arkusz1!$K$1</c:f>
              <c:strCache>
                <c:ptCount val="1"/>
                <c:pt idx="0">
                  <c:v>2032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Arkusz1!$A$2:$A$3</c:f>
              <c:strCache>
                <c:ptCount val="2"/>
                <c:pt idx="0">
                  <c:v>Dochody</c:v>
                </c:pt>
                <c:pt idx="1">
                  <c:v>Wydatki</c:v>
                </c:pt>
              </c:strCache>
            </c:strRef>
          </c:cat>
          <c:val>
            <c:numRef>
              <c:f>Arkusz1!$K$2:$K$3</c:f>
              <c:numCache>
                <c:formatCode>General</c:formatCode>
                <c:ptCount val="2"/>
                <c:pt idx="0">
                  <c:v>89.6</c:v>
                </c:pt>
                <c:pt idx="1">
                  <c:v>86.7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1431-4795-9CB0-DC5964266729}"/>
            </c:ext>
          </c:extLst>
        </c:ser>
        <c:ser>
          <c:idx val="10"/>
          <c:order val="10"/>
          <c:tx>
            <c:strRef>
              <c:f>Arkusz1!$L$1</c:f>
              <c:strCache>
                <c:ptCount val="1"/>
                <c:pt idx="0">
                  <c:v>2033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Arkusz1!$A$2:$A$3</c:f>
              <c:strCache>
                <c:ptCount val="2"/>
                <c:pt idx="0">
                  <c:v>Dochody</c:v>
                </c:pt>
                <c:pt idx="1">
                  <c:v>Wydatki</c:v>
                </c:pt>
              </c:strCache>
            </c:strRef>
          </c:cat>
          <c:val>
            <c:numRef>
              <c:f>Arkusz1!$L$2:$L$3</c:f>
              <c:numCache>
                <c:formatCode>General</c:formatCode>
                <c:ptCount val="2"/>
                <c:pt idx="0">
                  <c:v>89.6</c:v>
                </c:pt>
                <c:pt idx="1">
                  <c:v>87.1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1431-4795-9CB0-DC5964266729}"/>
            </c:ext>
          </c:extLst>
        </c:ser>
        <c:ser>
          <c:idx val="11"/>
          <c:order val="11"/>
          <c:tx>
            <c:strRef>
              <c:f>Arkusz1!$M$1</c:f>
              <c:strCache>
                <c:ptCount val="1"/>
                <c:pt idx="0">
                  <c:v>2034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Arkusz1!$A$2:$A$3</c:f>
              <c:strCache>
                <c:ptCount val="2"/>
                <c:pt idx="0">
                  <c:v>Dochody</c:v>
                </c:pt>
                <c:pt idx="1">
                  <c:v>Wydatki</c:v>
                </c:pt>
              </c:strCache>
            </c:strRef>
          </c:cat>
          <c:val>
            <c:numRef>
              <c:f>Arkusz1!$M$2:$M$3</c:f>
              <c:numCache>
                <c:formatCode>General</c:formatCode>
                <c:ptCount val="2"/>
                <c:pt idx="0">
                  <c:v>89.6</c:v>
                </c:pt>
                <c:pt idx="1">
                  <c:v>87.3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1431-4795-9CB0-DC5964266729}"/>
            </c:ext>
          </c:extLst>
        </c:ser>
        <c:ser>
          <c:idx val="12"/>
          <c:order val="12"/>
          <c:tx>
            <c:strRef>
              <c:f>Arkusz1!$N$1</c:f>
              <c:strCache>
                <c:ptCount val="1"/>
                <c:pt idx="0">
                  <c:v>2035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Arkusz1!$A$2:$A$3</c:f>
              <c:strCache>
                <c:ptCount val="2"/>
                <c:pt idx="0">
                  <c:v>Dochody</c:v>
                </c:pt>
                <c:pt idx="1">
                  <c:v>Wydatki</c:v>
                </c:pt>
              </c:strCache>
            </c:strRef>
          </c:cat>
          <c:val>
            <c:numRef>
              <c:f>Arkusz1!$N$2:$N$3</c:f>
              <c:numCache>
                <c:formatCode>General</c:formatCode>
                <c:ptCount val="2"/>
                <c:pt idx="0">
                  <c:v>89.6</c:v>
                </c:pt>
                <c:pt idx="1">
                  <c:v>86.9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1431-4795-9CB0-DC5964266729}"/>
            </c:ext>
          </c:extLst>
        </c:ser>
        <c:ser>
          <c:idx val="13"/>
          <c:order val="13"/>
          <c:tx>
            <c:strRef>
              <c:f>Arkusz1!$O$1</c:f>
              <c:strCache>
                <c:ptCount val="1"/>
                <c:pt idx="0">
                  <c:v>2036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Arkusz1!$A$2:$A$3</c:f>
              <c:strCache>
                <c:ptCount val="2"/>
                <c:pt idx="0">
                  <c:v>Dochody</c:v>
                </c:pt>
                <c:pt idx="1">
                  <c:v>Wydatki</c:v>
                </c:pt>
              </c:strCache>
            </c:strRef>
          </c:cat>
          <c:val>
            <c:numRef>
              <c:f>Arkusz1!$O$2:$O$3</c:f>
              <c:numCache>
                <c:formatCode>General</c:formatCode>
                <c:ptCount val="2"/>
                <c:pt idx="0">
                  <c:v>89.6</c:v>
                </c:pt>
                <c:pt idx="1">
                  <c:v>87.2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1431-4795-9CB0-DC59642667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4899840"/>
        <c:axId val="184930304"/>
        <c:axId val="0"/>
      </c:bar3DChart>
      <c:catAx>
        <c:axId val="184899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pl-PL"/>
          </a:p>
        </c:txPr>
        <c:crossAx val="184930304"/>
        <c:crosses val="autoZero"/>
        <c:auto val="1"/>
        <c:lblAlgn val="ctr"/>
        <c:lblOffset val="100"/>
        <c:noMultiLvlLbl val="0"/>
      </c:catAx>
      <c:valAx>
        <c:axId val="184930304"/>
        <c:scaling>
          <c:orientation val="minMax"/>
          <c:max val="100"/>
          <c:min val="-1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18489984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2400" baseline="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609681580337288E-2"/>
          <c:y val="6.6735245120287556E-2"/>
          <c:w val="0.90471650320686514"/>
          <c:h val="0.81065860674765167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Zadłużenie wykonanie</c:v>
                </c:pt>
              </c:strCache>
            </c:strRef>
          </c:tx>
          <c:spPr>
            <a:ln w="63500">
              <a:solidFill>
                <a:srgbClr val="FF0000"/>
              </a:solidFill>
            </a:ln>
          </c:spPr>
          <c:marker>
            <c:symbol val="none"/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FB2D-4740-B6EC-6CBCFE410659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FB2D-4740-B6EC-6CBCFE410659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FB2D-4740-B6EC-6CBCFE410659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FB2D-4740-B6EC-6CBCFE410659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FB2D-4740-B6EC-6CBCFE410659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FB2D-4740-B6EC-6CBCFE410659}"/>
              </c:ext>
            </c:extLst>
          </c:dPt>
          <c:dLbls>
            <c:dLbl>
              <c:idx val="0"/>
              <c:layout>
                <c:manualLayout>
                  <c:x val="1.019855169094052E-2"/>
                  <c:y val="-2.6838580972210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2D-4740-B6EC-6CBCFE410659}"/>
                </c:ext>
              </c:extLst>
            </c:dLbl>
            <c:dLbl>
              <c:idx val="1"/>
              <c:layout>
                <c:manualLayout>
                  <c:x val="1.4569359558486456E-3"/>
                  <c:y val="-2.6838580972210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2D-4740-B6EC-6CBCFE410659}"/>
                </c:ext>
              </c:extLst>
            </c:dLbl>
            <c:dLbl>
              <c:idx val="2"/>
              <c:layout>
                <c:manualLayout>
                  <c:x val="-4.0794206763762081E-2"/>
                  <c:y val="5.1612655715788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B2D-4740-B6EC-6CBCFE410659}"/>
                </c:ext>
              </c:extLst>
            </c:dLbl>
            <c:dLbl>
              <c:idx val="3"/>
              <c:layout>
                <c:manualLayout>
                  <c:x val="-4.2251142719610724E-2"/>
                  <c:y val="-5.5741668173051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2D-4740-B6EC-6CBCFE410659}"/>
                </c:ext>
              </c:extLst>
            </c:dLbl>
            <c:dLbl>
              <c:idx val="4"/>
              <c:layout>
                <c:manualLayout>
                  <c:x val="0"/>
                  <c:y val="-3.5096605886736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B2D-4740-B6EC-6CBCFE410659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0">
                      <a:solidFill>
                        <a:srgbClr val="FF0000"/>
                      </a:solidFill>
                      <a:highlight>
                        <a:srgbClr val="FFFF00"/>
                      </a:highlight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FB2D-4740-B6EC-6CBCFE4106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>
                    <a:solidFill>
                      <a:srgbClr val="FF0000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Arkusz1!$A$2:$A$22</c:f>
              <c:numCache>
                <c:formatCode>General</c:formatCode>
                <c:ptCount val="21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</c:numCache>
            </c:numRef>
          </c:cat>
          <c:val>
            <c:numRef>
              <c:f>Arkusz1!$B$2:$B$22</c:f>
              <c:numCache>
                <c:formatCode>_-* #\ ##0.0\ _z_ł_-;\-* #\ ##0.0\ _z_ł_-;_-* "-"??\ _z_ł_-;_-@_-</c:formatCode>
                <c:ptCount val="21"/>
                <c:pt idx="0">
                  <c:v>12</c:v>
                </c:pt>
                <c:pt idx="1">
                  <c:v>16.7</c:v>
                </c:pt>
                <c:pt idx="2">
                  <c:v>21.2</c:v>
                </c:pt>
                <c:pt idx="3">
                  <c:v>24.5</c:v>
                </c:pt>
                <c:pt idx="4">
                  <c:v>32.4</c:v>
                </c:pt>
                <c:pt idx="5">
                  <c:v>27.6</c:v>
                </c:pt>
                <c:pt idx="6">
                  <c:v>27.6</c:v>
                </c:pt>
                <c:pt idx="7">
                  <c:v>31</c:v>
                </c:pt>
                <c:pt idx="8">
                  <c:v>28</c:v>
                </c:pt>
                <c:pt idx="9">
                  <c:v>25</c:v>
                </c:pt>
                <c:pt idx="10">
                  <c:v>22</c:v>
                </c:pt>
                <c:pt idx="11">
                  <c:v>19</c:v>
                </c:pt>
                <c:pt idx="12">
                  <c:v>16</c:v>
                </c:pt>
                <c:pt idx="13">
                  <c:v>12.6</c:v>
                </c:pt>
                <c:pt idx="14">
                  <c:v>9.8000000000000007</c:v>
                </c:pt>
                <c:pt idx="15">
                  <c:v>7.3</c:v>
                </c:pt>
                <c:pt idx="16">
                  <c:v>5</c:v>
                </c:pt>
                <c:pt idx="17">
                  <c:v>2.2999999999999998</c:v>
                </c:pt>
                <c:pt idx="18">
                  <c:v>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FB2D-4740-B6EC-6CBCFE41065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Prognoza</c:v>
                </c:pt>
              </c:strCache>
            </c:strRef>
          </c:tx>
          <c:spPr>
            <a:ln w="63500">
              <a:solidFill>
                <a:schemeClr val="tx2">
                  <a:lumMod val="75000"/>
                </a:schemeClr>
              </a:solidFill>
              <a:prstDash val="dash"/>
            </a:ln>
          </c:spPr>
          <c:marker>
            <c:symbol val="none"/>
          </c:marker>
          <c:cat>
            <c:numRef>
              <c:f>Arkusz1!$A$2:$A$22</c:f>
              <c:numCache>
                <c:formatCode>General</c:formatCode>
                <c:ptCount val="21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</c:numCache>
            </c:numRef>
          </c:cat>
          <c:val>
            <c:numRef>
              <c:f>Arkusz1!$C$2:$C$22</c:f>
              <c:numCache>
                <c:formatCode>0.0</c:formatCode>
                <c:ptCount val="21"/>
                <c:pt idx="0">
                  <c:v>14.6</c:v>
                </c:pt>
                <c:pt idx="1">
                  <c:v>16.7</c:v>
                </c:pt>
                <c:pt idx="2">
                  <c:v>23.9</c:v>
                </c:pt>
                <c:pt idx="3">
                  <c:v>24.5</c:v>
                </c:pt>
                <c:pt idx="4">
                  <c:v>27.6</c:v>
                </c:pt>
                <c:pt idx="5" formatCode="General">
                  <c:v>27.6</c:v>
                </c:pt>
                <c:pt idx="6" formatCode="General">
                  <c:v>27.6</c:v>
                </c:pt>
                <c:pt idx="7">
                  <c:v>28</c:v>
                </c:pt>
                <c:pt idx="8">
                  <c:v>25</c:v>
                </c:pt>
                <c:pt idx="9">
                  <c:v>22</c:v>
                </c:pt>
                <c:pt idx="10">
                  <c:v>19</c:v>
                </c:pt>
                <c:pt idx="11" formatCode="_-* #\ ##0.0\ _z_ł_-;\-* #\ ##0.0\ _z_ł_-;_-* &quot;-&quot;?\ _z_ł_-;_-@_-">
                  <c:v>16</c:v>
                </c:pt>
                <c:pt idx="12" formatCode="General">
                  <c:v>13</c:v>
                </c:pt>
                <c:pt idx="13">
                  <c:v>8.6</c:v>
                </c:pt>
                <c:pt idx="14">
                  <c:v>6.8</c:v>
                </c:pt>
                <c:pt idx="15">
                  <c:v>4.3</c:v>
                </c:pt>
                <c:pt idx="16">
                  <c:v>2</c:v>
                </c:pt>
                <c:pt idx="17">
                  <c:v>0</c:v>
                </c:pt>
                <c:pt idx="18" formatCode="General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B2D-4740-B6EC-6CBCFE4106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3878016"/>
        <c:axId val="183880704"/>
      </c:lineChart>
      <c:catAx>
        <c:axId val="183878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pl-PL"/>
          </a:p>
        </c:txPr>
        <c:crossAx val="183880704"/>
        <c:crosses val="autoZero"/>
        <c:auto val="1"/>
        <c:lblAlgn val="ctr"/>
        <c:lblOffset val="100"/>
        <c:noMultiLvlLbl val="0"/>
      </c:catAx>
      <c:valAx>
        <c:axId val="183880704"/>
        <c:scaling>
          <c:orientation val="minMax"/>
        </c:scaling>
        <c:delete val="0"/>
        <c:axPos val="l"/>
        <c:majorGridlines/>
        <c:numFmt formatCode="_-* #\ ##0.0\ _z_ł_-;\-* #\ ##0.0\ _z_ł_-;_-* &quot;-&quot;??\ _z_ł_-;_-@_-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pl-PL"/>
          </a:p>
        </c:txPr>
        <c:crossAx val="18387801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2800" baseline="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0.16121</cdr:x>
      <cdr:y>0.33051</cdr:y>
    </cdr:from>
    <cdr:to>
      <cdr:x>0.2031</cdr:x>
      <cdr:y>0.35593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8C46E8FA-BA42-8C39-D353-7203A0E8C6B1}"/>
            </a:ext>
          </a:extLst>
        </cdr:cNvPr>
        <cdr:cNvSpPr txBox="1"/>
      </cdr:nvSpPr>
      <cdr:spPr>
        <a:xfrm xmlns:a="http://schemas.openxmlformats.org/drawingml/2006/main">
          <a:off x="2971800" y="2971800"/>
          <a:ext cx="772371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 kern="1200" dirty="0"/>
        </a:p>
      </cdr:txBody>
    </cdr:sp>
  </cdr:relSizeAnchor>
  <cdr:relSizeAnchor xmlns:cdr="http://schemas.openxmlformats.org/drawingml/2006/chartDrawing">
    <cdr:from>
      <cdr:x>0.1238</cdr:x>
      <cdr:y>0.05316</cdr:y>
    </cdr:from>
    <cdr:to>
      <cdr:x>0.86477</cdr:x>
      <cdr:y>0.10161</cdr:y>
    </cdr:to>
    <cdr:pic>
      <cdr:nvPicPr>
        <cdr:cNvPr id="5" name="chart">
          <a:extLst xmlns:a="http://schemas.openxmlformats.org/drawingml/2006/main">
            <a:ext uri="{FF2B5EF4-FFF2-40B4-BE49-F238E27FC236}">
              <a16:creationId xmlns:a16="http://schemas.microsoft.com/office/drawing/2014/main" id="{BF307B8C-68F3-1E0D-489B-6C5B83CC1BC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282308" y="477966"/>
          <a:ext cx="13659668" cy="435703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83810" y="-265613"/>
            <a:ext cx="19542517" cy="10992666"/>
          </a:xfrm>
          <a:custGeom>
            <a:avLst/>
            <a:gdLst/>
            <a:ahLst/>
            <a:cxnLst/>
            <a:rect l="l" t="t" r="r" b="b"/>
            <a:pathLst>
              <a:path w="19542517" h="10992666">
                <a:moveTo>
                  <a:pt x="0" y="0"/>
                </a:moveTo>
                <a:lnTo>
                  <a:pt x="19542517" y="0"/>
                </a:lnTo>
                <a:lnTo>
                  <a:pt x="19542517" y="10992666"/>
                </a:lnTo>
                <a:lnTo>
                  <a:pt x="0" y="109926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-1801313">
            <a:off x="7944412" y="2305957"/>
            <a:ext cx="1603602" cy="9552208"/>
            <a:chOff x="0" y="0"/>
            <a:chExt cx="422348" cy="25158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2348" cy="2515808"/>
            </a:xfrm>
            <a:custGeom>
              <a:avLst/>
              <a:gdLst/>
              <a:ahLst/>
              <a:cxnLst/>
              <a:rect l="l" t="t" r="r" b="b"/>
              <a:pathLst>
                <a:path w="422348" h="2515808">
                  <a:moveTo>
                    <a:pt x="0" y="0"/>
                  </a:moveTo>
                  <a:lnTo>
                    <a:pt x="422348" y="0"/>
                  </a:lnTo>
                  <a:lnTo>
                    <a:pt x="422348" y="2515808"/>
                  </a:lnTo>
                  <a:lnTo>
                    <a:pt x="0" y="2515808"/>
                  </a:ln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22348" cy="257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801313">
            <a:off x="16945529" y="-2609268"/>
            <a:ext cx="1603602" cy="5817991"/>
            <a:chOff x="0" y="0"/>
            <a:chExt cx="422348" cy="15323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2348" cy="1532310"/>
            </a:xfrm>
            <a:custGeom>
              <a:avLst/>
              <a:gdLst/>
              <a:ahLst/>
              <a:cxnLst/>
              <a:rect l="l" t="t" r="r" b="b"/>
              <a:pathLst>
                <a:path w="422348" h="1532310">
                  <a:moveTo>
                    <a:pt x="0" y="0"/>
                  </a:moveTo>
                  <a:lnTo>
                    <a:pt x="422348" y="0"/>
                  </a:lnTo>
                  <a:lnTo>
                    <a:pt x="422348" y="1532310"/>
                  </a:lnTo>
                  <a:lnTo>
                    <a:pt x="0" y="1532310"/>
                  </a:ln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22348" cy="15894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1323218">
            <a:off x="-260294" y="-2499941"/>
            <a:ext cx="9329309" cy="13900928"/>
            <a:chOff x="0" y="0"/>
            <a:chExt cx="640025" cy="9536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0025" cy="953655"/>
            </a:xfrm>
            <a:custGeom>
              <a:avLst/>
              <a:gdLst/>
              <a:ahLst/>
              <a:cxnLst/>
              <a:rect l="l" t="t" r="r" b="b"/>
              <a:pathLst>
                <a:path w="640025" h="953655">
                  <a:moveTo>
                    <a:pt x="203200" y="0"/>
                  </a:moveTo>
                  <a:lnTo>
                    <a:pt x="640025" y="0"/>
                  </a:lnTo>
                  <a:lnTo>
                    <a:pt x="436825" y="953655"/>
                  </a:lnTo>
                  <a:lnTo>
                    <a:pt x="0" y="95365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8AC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57150"/>
              <a:ext cx="436825" cy="1010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7234808">
            <a:off x="-545671" y="4853273"/>
            <a:ext cx="16230600" cy="770953"/>
          </a:xfrm>
          <a:custGeom>
            <a:avLst/>
            <a:gdLst/>
            <a:ahLst/>
            <a:cxnLst/>
            <a:rect l="l" t="t" r="r" b="b"/>
            <a:pathLst>
              <a:path w="16230600" h="770953">
                <a:moveTo>
                  <a:pt x="0" y="0"/>
                </a:moveTo>
                <a:lnTo>
                  <a:pt x="16230600" y="0"/>
                </a:lnTo>
                <a:lnTo>
                  <a:pt x="16230600" y="770954"/>
                </a:lnTo>
                <a:lnTo>
                  <a:pt x="0" y="7709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2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3" name="Group 13"/>
          <p:cNvGrpSpPr/>
          <p:nvPr/>
        </p:nvGrpSpPr>
        <p:grpSpPr>
          <a:xfrm>
            <a:off x="0" y="-110826"/>
            <a:ext cx="10341615" cy="10508652"/>
            <a:chOff x="0" y="0"/>
            <a:chExt cx="5765800" cy="585892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765800" cy="5858891"/>
            </a:xfrm>
            <a:custGeom>
              <a:avLst/>
              <a:gdLst/>
              <a:ahLst/>
              <a:cxnLst/>
              <a:rect l="l" t="t" r="r" b="b"/>
              <a:pathLst>
                <a:path w="5765800" h="5858891">
                  <a:moveTo>
                    <a:pt x="0" y="0"/>
                  </a:moveTo>
                  <a:lnTo>
                    <a:pt x="0" y="5858891"/>
                  </a:lnTo>
                  <a:lnTo>
                    <a:pt x="5765800" y="5858891"/>
                  </a:lnTo>
                  <a:lnTo>
                    <a:pt x="2235200" y="0"/>
                  </a:lnTo>
                  <a:close/>
                </a:path>
              </a:pathLst>
            </a:custGeom>
            <a:blipFill>
              <a:blip r:embed="rId4"/>
              <a:stretch>
                <a:fillRect l="-126839" r="-18507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5" name="Group 15"/>
          <p:cNvGrpSpPr/>
          <p:nvPr/>
        </p:nvGrpSpPr>
        <p:grpSpPr>
          <a:xfrm rot="-1801313">
            <a:off x="-1212776" y="4436810"/>
            <a:ext cx="2060748" cy="7889373"/>
            <a:chOff x="0" y="0"/>
            <a:chExt cx="542748" cy="20778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42748" cy="2077860"/>
            </a:xfrm>
            <a:custGeom>
              <a:avLst/>
              <a:gdLst/>
              <a:ahLst/>
              <a:cxnLst/>
              <a:rect l="l" t="t" r="r" b="b"/>
              <a:pathLst>
                <a:path w="542748" h="2077860">
                  <a:moveTo>
                    <a:pt x="0" y="0"/>
                  </a:moveTo>
                  <a:lnTo>
                    <a:pt x="542748" y="0"/>
                  </a:lnTo>
                  <a:lnTo>
                    <a:pt x="542748" y="2077860"/>
                  </a:lnTo>
                  <a:lnTo>
                    <a:pt x="0" y="2077860"/>
                  </a:lnTo>
                  <a:close/>
                </a:path>
              </a:pathLst>
            </a:custGeom>
            <a:solidFill>
              <a:srgbClr val="0E8AC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542748" cy="2135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3131416">
            <a:off x="-4080653" y="2120145"/>
            <a:ext cx="12285790" cy="583575"/>
          </a:xfrm>
          <a:custGeom>
            <a:avLst/>
            <a:gdLst/>
            <a:ahLst/>
            <a:cxnLst/>
            <a:rect l="l" t="t" r="r" b="b"/>
            <a:pathLst>
              <a:path w="12285790" h="583575">
                <a:moveTo>
                  <a:pt x="0" y="0"/>
                </a:moveTo>
                <a:lnTo>
                  <a:pt x="12285790" y="0"/>
                </a:lnTo>
                <a:lnTo>
                  <a:pt x="12285790" y="583575"/>
                </a:lnTo>
                <a:lnTo>
                  <a:pt x="0" y="583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9" name="Group 19"/>
          <p:cNvGrpSpPr/>
          <p:nvPr/>
        </p:nvGrpSpPr>
        <p:grpSpPr>
          <a:xfrm rot="2252587">
            <a:off x="-1105257" y="-2239445"/>
            <a:ext cx="3086100" cy="7845843"/>
            <a:chOff x="0" y="0"/>
            <a:chExt cx="812800" cy="20663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2066395"/>
            </a:xfrm>
            <a:custGeom>
              <a:avLst/>
              <a:gdLst/>
              <a:ahLst/>
              <a:cxnLst/>
              <a:rect l="l" t="t" r="r" b="b"/>
              <a:pathLst>
                <a:path w="812800" h="2066395">
                  <a:moveTo>
                    <a:pt x="0" y="0"/>
                  </a:moveTo>
                  <a:lnTo>
                    <a:pt x="812800" y="0"/>
                  </a:lnTo>
                  <a:lnTo>
                    <a:pt x="812800" y="2066395"/>
                  </a:lnTo>
                  <a:lnTo>
                    <a:pt x="0" y="2066395"/>
                  </a:ln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812800" cy="21235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2374512" y="774519"/>
            <a:ext cx="1241705" cy="1637413"/>
          </a:xfrm>
          <a:custGeom>
            <a:avLst/>
            <a:gdLst/>
            <a:ahLst/>
            <a:cxnLst/>
            <a:rect l="l" t="t" r="r" b="b"/>
            <a:pathLst>
              <a:path w="1241705" h="1637413">
                <a:moveTo>
                  <a:pt x="0" y="0"/>
                </a:moveTo>
                <a:lnTo>
                  <a:pt x="1241705" y="0"/>
                </a:lnTo>
                <a:lnTo>
                  <a:pt x="1241705" y="1637413"/>
                </a:lnTo>
                <a:lnTo>
                  <a:pt x="0" y="16374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Freeform 23"/>
          <p:cNvSpPr/>
          <p:nvPr/>
        </p:nvSpPr>
        <p:spPr>
          <a:xfrm>
            <a:off x="14048641" y="872887"/>
            <a:ext cx="1328646" cy="1539045"/>
          </a:xfrm>
          <a:custGeom>
            <a:avLst/>
            <a:gdLst/>
            <a:ahLst/>
            <a:cxnLst/>
            <a:rect l="l" t="t" r="r" b="b"/>
            <a:pathLst>
              <a:path w="1328646" h="1539045">
                <a:moveTo>
                  <a:pt x="0" y="0"/>
                </a:moveTo>
                <a:lnTo>
                  <a:pt x="1328647" y="0"/>
                </a:lnTo>
                <a:lnTo>
                  <a:pt x="1328647" y="1539045"/>
                </a:lnTo>
                <a:lnTo>
                  <a:pt x="0" y="15390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TextBox 24"/>
          <p:cNvSpPr txBox="1"/>
          <p:nvPr/>
        </p:nvSpPr>
        <p:spPr>
          <a:xfrm>
            <a:off x="9387141" y="3493336"/>
            <a:ext cx="8481532" cy="978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961"/>
              </a:lnSpc>
            </a:pPr>
            <a:r>
              <a:rPr lang="pl-PL" sz="5686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BUDŻET NA ROK 2025</a:t>
            </a:r>
            <a:endParaRPr lang="en-US" sz="5686" b="1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265798" y="8479459"/>
            <a:ext cx="8481532" cy="77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21"/>
              </a:lnSpc>
            </a:pPr>
            <a:r>
              <a:rPr lang="en-US" sz="4586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CIECHOCINEK 2024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7200" y="-105737"/>
            <a:ext cx="18514789" cy="10414569"/>
          </a:xfrm>
          <a:custGeom>
            <a:avLst/>
            <a:gdLst/>
            <a:ahLst/>
            <a:cxnLst/>
            <a:rect l="l" t="t" r="r" b="b"/>
            <a:pathLst>
              <a:path w="18514789" h="10414569">
                <a:moveTo>
                  <a:pt x="0" y="0"/>
                </a:moveTo>
                <a:lnTo>
                  <a:pt x="18514789" y="0"/>
                </a:lnTo>
                <a:lnTo>
                  <a:pt x="18514789" y="10414569"/>
                </a:lnTo>
                <a:lnTo>
                  <a:pt x="0" y="10414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0" y="6261423"/>
            <a:ext cx="11811000" cy="3418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23"/>
              </a:lnSpc>
            </a:pPr>
            <a:r>
              <a:rPr lang="pl-PL" sz="2800" b="0" i="0" u="none" strike="noStrike" dirty="0">
                <a:solidFill>
                  <a:srgbClr val="000000"/>
                </a:solidFill>
                <a:effectLst/>
                <a:latin typeface="Poppins" pitchFamily="2" charset="0"/>
                <a:cs typeface="Poppins" pitchFamily="2" charset="0"/>
              </a:rPr>
              <a:t>Gmina Miejska Ciechocinek zdobyła po raz kolejny tytuł lidera powiatu aleksandrowskiego w prestiżowym rankingu Gmin Województwa Kujawsko-Pomorskiego za rok 2024 a także awansowała z trzeciego miejsca na pierwsze w kategorii gmin miejskich województwa kujawsko-pomorskiego (w rankingu nie były brane miasta na prawach powiatu). </a:t>
            </a:r>
            <a:endParaRPr lang="en-US" sz="2800" dirty="0">
              <a:solidFill>
                <a:srgbClr val="000000"/>
              </a:solidFill>
              <a:latin typeface="Poppins" pitchFamily="2" charset="0"/>
              <a:ea typeface="Poppins"/>
              <a:cs typeface="Poppins" pitchFamily="2" charset="0"/>
              <a:sym typeface="Poppin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254131" y="-690757"/>
            <a:ext cx="4438354" cy="5792305"/>
          </a:xfrm>
          <a:custGeom>
            <a:avLst/>
            <a:gdLst/>
            <a:ahLst/>
            <a:cxnLst/>
            <a:rect l="l" t="t" r="r" b="b"/>
            <a:pathLst>
              <a:path w="4438354" h="5792305">
                <a:moveTo>
                  <a:pt x="0" y="0"/>
                </a:moveTo>
                <a:lnTo>
                  <a:pt x="4438354" y="0"/>
                </a:lnTo>
                <a:lnTo>
                  <a:pt x="4438354" y="5792306"/>
                </a:lnTo>
                <a:lnTo>
                  <a:pt x="0" y="57923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flipH="1">
            <a:off x="15103777" y="-690757"/>
            <a:ext cx="4438354" cy="5792305"/>
          </a:xfrm>
          <a:custGeom>
            <a:avLst/>
            <a:gdLst/>
            <a:ahLst/>
            <a:cxnLst/>
            <a:rect l="l" t="t" r="r" b="b"/>
            <a:pathLst>
              <a:path w="4438354" h="5792305">
                <a:moveTo>
                  <a:pt x="4438354" y="0"/>
                </a:moveTo>
                <a:lnTo>
                  <a:pt x="0" y="0"/>
                </a:lnTo>
                <a:lnTo>
                  <a:pt x="0" y="5792306"/>
                </a:lnTo>
                <a:lnTo>
                  <a:pt x="4438354" y="5792306"/>
                </a:lnTo>
                <a:lnTo>
                  <a:pt x="443835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4586116" y="1926252"/>
            <a:ext cx="8945747" cy="872210"/>
          </a:xfrm>
          <a:custGeom>
            <a:avLst/>
            <a:gdLst/>
            <a:ahLst/>
            <a:cxnLst/>
            <a:rect l="l" t="t" r="r" b="b"/>
            <a:pathLst>
              <a:path w="8945747" h="872210">
                <a:moveTo>
                  <a:pt x="0" y="0"/>
                </a:moveTo>
                <a:lnTo>
                  <a:pt x="8945747" y="0"/>
                </a:lnTo>
                <a:lnTo>
                  <a:pt x="8945747" y="872210"/>
                </a:lnTo>
                <a:lnTo>
                  <a:pt x="0" y="87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7" name="Group 7"/>
          <p:cNvGrpSpPr/>
          <p:nvPr/>
        </p:nvGrpSpPr>
        <p:grpSpPr>
          <a:xfrm>
            <a:off x="4167478" y="854359"/>
            <a:ext cx="9953043" cy="1179434"/>
            <a:chOff x="0" y="0"/>
            <a:chExt cx="2286360" cy="2709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360" cy="270933"/>
            </a:xfrm>
            <a:custGeom>
              <a:avLst/>
              <a:gdLst/>
              <a:ahLst/>
              <a:cxnLst/>
              <a:rect l="l" t="t" r="r" b="b"/>
              <a:pathLst>
                <a:path w="2286360" h="270933">
                  <a:moveTo>
                    <a:pt x="71562" y="0"/>
                  </a:moveTo>
                  <a:lnTo>
                    <a:pt x="2214798" y="0"/>
                  </a:lnTo>
                  <a:cubicBezTo>
                    <a:pt x="2233778" y="0"/>
                    <a:pt x="2251980" y="7540"/>
                    <a:pt x="2265400" y="20960"/>
                  </a:cubicBezTo>
                  <a:cubicBezTo>
                    <a:pt x="2278821" y="34380"/>
                    <a:pt x="2286360" y="52582"/>
                    <a:pt x="2286360" y="71562"/>
                  </a:cubicBezTo>
                  <a:lnTo>
                    <a:pt x="2286360" y="199372"/>
                  </a:lnTo>
                  <a:cubicBezTo>
                    <a:pt x="2286360" y="218351"/>
                    <a:pt x="2278821" y="236553"/>
                    <a:pt x="2265400" y="249973"/>
                  </a:cubicBezTo>
                  <a:cubicBezTo>
                    <a:pt x="2251980" y="263394"/>
                    <a:pt x="2233778" y="270933"/>
                    <a:pt x="2214798" y="270933"/>
                  </a:cubicBezTo>
                  <a:lnTo>
                    <a:pt x="71562" y="270933"/>
                  </a:lnTo>
                  <a:cubicBezTo>
                    <a:pt x="52582" y="270933"/>
                    <a:pt x="34380" y="263394"/>
                    <a:pt x="20960" y="249973"/>
                  </a:cubicBezTo>
                  <a:cubicBezTo>
                    <a:pt x="7540" y="236553"/>
                    <a:pt x="0" y="218351"/>
                    <a:pt x="0" y="199372"/>
                  </a:cubicBezTo>
                  <a:lnTo>
                    <a:pt x="0" y="71562"/>
                  </a:lnTo>
                  <a:cubicBezTo>
                    <a:pt x="0" y="52582"/>
                    <a:pt x="7540" y="34380"/>
                    <a:pt x="20960" y="20960"/>
                  </a:cubicBezTo>
                  <a:cubicBezTo>
                    <a:pt x="34380" y="7540"/>
                    <a:pt x="52582" y="0"/>
                    <a:pt x="71562" y="0"/>
                  </a:cubicBez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286360" cy="328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167478" y="1090876"/>
            <a:ext cx="10081922" cy="786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1"/>
              </a:lnSpc>
            </a:pPr>
            <a:r>
              <a:rPr lang="pl-PL" sz="515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CIECHOCINEK LIDEREM</a:t>
            </a:r>
            <a:endParaRPr lang="en-US" sz="5159" b="1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12" name="Obraz 11" descr="Obraz zawierający metal, godło, waluta, brąz&#10;&#10;Opis wygenerowany automatycznie">
            <a:extLst>
              <a:ext uri="{FF2B5EF4-FFF2-40B4-BE49-F238E27FC236}">
                <a16:creationId xmlns:a16="http://schemas.microsoft.com/office/drawing/2014/main" id="{56808D7E-7A4B-F54E-7B18-D02F029A68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0"/>
          <a:stretch/>
        </p:blipFill>
        <p:spPr>
          <a:xfrm>
            <a:off x="2057400" y="2476500"/>
            <a:ext cx="6751036" cy="3276557"/>
          </a:xfrm>
          <a:prstGeom prst="rect">
            <a:avLst/>
          </a:prstGeom>
          <a:ln w="152400">
            <a:solidFill>
              <a:srgbClr val="FFBD00"/>
            </a:solidFill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EECF9F2-6665-212B-1EB3-9435FF5265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51950" y="2478203"/>
            <a:ext cx="4121453" cy="3276556"/>
          </a:xfrm>
          <a:prstGeom prst="rect">
            <a:avLst/>
          </a:prstGeom>
          <a:ln w="152400">
            <a:solidFill>
              <a:srgbClr val="FFBD00"/>
            </a:solidFill>
          </a:ln>
          <a:effectLst/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E2906BD-F1F2-1A98-7644-7A5536AA51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51950" y="6132784"/>
            <a:ext cx="4121453" cy="3291098"/>
          </a:xfrm>
          <a:prstGeom prst="rect">
            <a:avLst/>
          </a:prstGeom>
          <a:ln w="152400">
            <a:solidFill>
              <a:srgbClr val="FFBD00"/>
            </a:solidFill>
          </a:ln>
        </p:spPr>
      </p:pic>
    </p:spTree>
    <p:extLst>
      <p:ext uri="{BB962C8B-B14F-4D97-AF65-F5344CB8AC3E}">
        <p14:creationId xmlns:p14="http://schemas.microsoft.com/office/powerpoint/2010/main" val="4261440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3035" y="0"/>
            <a:ext cx="18734069" cy="10537914"/>
          </a:xfrm>
          <a:custGeom>
            <a:avLst/>
            <a:gdLst/>
            <a:ahLst/>
            <a:cxnLst/>
            <a:rect l="l" t="t" r="r" b="b"/>
            <a:pathLst>
              <a:path w="18734069" h="10537914">
                <a:moveTo>
                  <a:pt x="0" y="0"/>
                </a:moveTo>
                <a:lnTo>
                  <a:pt x="18734070" y="0"/>
                </a:lnTo>
                <a:lnTo>
                  <a:pt x="18734070" y="10537914"/>
                </a:lnTo>
                <a:lnTo>
                  <a:pt x="0" y="10537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-1801313">
            <a:off x="7944412" y="2305957"/>
            <a:ext cx="1603602" cy="9552208"/>
            <a:chOff x="0" y="0"/>
            <a:chExt cx="422348" cy="25158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2348" cy="2515808"/>
            </a:xfrm>
            <a:custGeom>
              <a:avLst/>
              <a:gdLst/>
              <a:ahLst/>
              <a:cxnLst/>
              <a:rect l="l" t="t" r="r" b="b"/>
              <a:pathLst>
                <a:path w="422348" h="2515808">
                  <a:moveTo>
                    <a:pt x="0" y="0"/>
                  </a:moveTo>
                  <a:lnTo>
                    <a:pt x="422348" y="0"/>
                  </a:lnTo>
                  <a:lnTo>
                    <a:pt x="422348" y="2515808"/>
                  </a:lnTo>
                  <a:lnTo>
                    <a:pt x="0" y="2515808"/>
                  </a:ln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22348" cy="257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801313">
            <a:off x="17379542" y="-4169084"/>
            <a:ext cx="1603602" cy="9552208"/>
            <a:chOff x="0" y="0"/>
            <a:chExt cx="422348" cy="25158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2348" cy="2515808"/>
            </a:xfrm>
            <a:custGeom>
              <a:avLst/>
              <a:gdLst/>
              <a:ahLst/>
              <a:cxnLst/>
              <a:rect l="l" t="t" r="r" b="b"/>
              <a:pathLst>
                <a:path w="422348" h="2515808">
                  <a:moveTo>
                    <a:pt x="0" y="0"/>
                  </a:moveTo>
                  <a:lnTo>
                    <a:pt x="422348" y="0"/>
                  </a:lnTo>
                  <a:lnTo>
                    <a:pt x="422348" y="2515808"/>
                  </a:lnTo>
                  <a:lnTo>
                    <a:pt x="0" y="2515808"/>
                  </a:ln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22348" cy="257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1323218">
            <a:off x="-260294" y="-2499941"/>
            <a:ext cx="9329309" cy="13900928"/>
            <a:chOff x="0" y="0"/>
            <a:chExt cx="640025" cy="9536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0025" cy="953655"/>
            </a:xfrm>
            <a:custGeom>
              <a:avLst/>
              <a:gdLst/>
              <a:ahLst/>
              <a:cxnLst/>
              <a:rect l="l" t="t" r="r" b="b"/>
              <a:pathLst>
                <a:path w="640025" h="953655">
                  <a:moveTo>
                    <a:pt x="203200" y="0"/>
                  </a:moveTo>
                  <a:lnTo>
                    <a:pt x="640025" y="0"/>
                  </a:lnTo>
                  <a:lnTo>
                    <a:pt x="436825" y="953655"/>
                  </a:lnTo>
                  <a:lnTo>
                    <a:pt x="0" y="95365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8AC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57150"/>
              <a:ext cx="436825" cy="1010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7234808">
            <a:off x="-545671" y="4853273"/>
            <a:ext cx="16230600" cy="770953"/>
          </a:xfrm>
          <a:custGeom>
            <a:avLst/>
            <a:gdLst/>
            <a:ahLst/>
            <a:cxnLst/>
            <a:rect l="l" t="t" r="r" b="b"/>
            <a:pathLst>
              <a:path w="16230600" h="770953">
                <a:moveTo>
                  <a:pt x="0" y="0"/>
                </a:moveTo>
                <a:lnTo>
                  <a:pt x="16230600" y="0"/>
                </a:lnTo>
                <a:lnTo>
                  <a:pt x="16230600" y="770954"/>
                </a:lnTo>
                <a:lnTo>
                  <a:pt x="0" y="7709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2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3" name="Group 13"/>
          <p:cNvGrpSpPr/>
          <p:nvPr/>
        </p:nvGrpSpPr>
        <p:grpSpPr>
          <a:xfrm>
            <a:off x="0" y="-110826"/>
            <a:ext cx="10341615" cy="10508584"/>
            <a:chOff x="0" y="0"/>
            <a:chExt cx="5765800" cy="58588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765800" cy="5858891"/>
            </a:xfrm>
            <a:custGeom>
              <a:avLst/>
              <a:gdLst/>
              <a:ahLst/>
              <a:cxnLst/>
              <a:rect l="l" t="t" r="r" b="b"/>
              <a:pathLst>
                <a:path w="5765800" h="5858891">
                  <a:moveTo>
                    <a:pt x="0" y="0"/>
                  </a:moveTo>
                  <a:lnTo>
                    <a:pt x="0" y="5858891"/>
                  </a:lnTo>
                  <a:lnTo>
                    <a:pt x="5765800" y="5858891"/>
                  </a:lnTo>
                  <a:lnTo>
                    <a:pt x="2235200" y="0"/>
                  </a:lnTo>
                  <a:close/>
                </a:path>
              </a:pathLst>
            </a:custGeom>
            <a:blipFill>
              <a:blip r:embed="rId4"/>
              <a:stretch>
                <a:fillRect l="-83130" r="-42678" b="-2484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5" name="Group 15"/>
          <p:cNvGrpSpPr/>
          <p:nvPr/>
        </p:nvGrpSpPr>
        <p:grpSpPr>
          <a:xfrm rot="-1801313">
            <a:off x="-1212776" y="4436810"/>
            <a:ext cx="2060748" cy="7889373"/>
            <a:chOff x="0" y="0"/>
            <a:chExt cx="542748" cy="20778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42748" cy="2077860"/>
            </a:xfrm>
            <a:custGeom>
              <a:avLst/>
              <a:gdLst/>
              <a:ahLst/>
              <a:cxnLst/>
              <a:rect l="l" t="t" r="r" b="b"/>
              <a:pathLst>
                <a:path w="542748" h="2077860">
                  <a:moveTo>
                    <a:pt x="0" y="0"/>
                  </a:moveTo>
                  <a:lnTo>
                    <a:pt x="542748" y="0"/>
                  </a:lnTo>
                  <a:lnTo>
                    <a:pt x="542748" y="2077860"/>
                  </a:lnTo>
                  <a:lnTo>
                    <a:pt x="0" y="2077860"/>
                  </a:lnTo>
                  <a:close/>
                </a:path>
              </a:pathLst>
            </a:custGeom>
            <a:solidFill>
              <a:srgbClr val="0E8AC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542748" cy="2135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731520" y="7172626"/>
            <a:ext cx="1143789" cy="1324915"/>
          </a:xfrm>
          <a:custGeom>
            <a:avLst/>
            <a:gdLst/>
            <a:ahLst/>
            <a:cxnLst/>
            <a:rect l="l" t="t" r="r" b="b"/>
            <a:pathLst>
              <a:path w="1143789" h="1324915">
                <a:moveTo>
                  <a:pt x="0" y="0"/>
                </a:moveTo>
                <a:lnTo>
                  <a:pt x="1143789" y="0"/>
                </a:lnTo>
                <a:lnTo>
                  <a:pt x="1143789" y="1324914"/>
                </a:lnTo>
                <a:lnTo>
                  <a:pt x="0" y="13249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TextBox 19"/>
          <p:cNvSpPr txBox="1"/>
          <p:nvPr/>
        </p:nvSpPr>
        <p:spPr>
          <a:xfrm>
            <a:off x="12433273" y="6565955"/>
            <a:ext cx="4444290" cy="2538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4"/>
              </a:lnSpc>
            </a:pPr>
            <a:r>
              <a:rPr lang="en-US" sz="28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Burmistrz Ciechocinka</a:t>
            </a:r>
          </a:p>
          <a:p>
            <a:pPr algn="ctr">
              <a:lnSpc>
                <a:spcPts val="3964"/>
              </a:lnSpc>
            </a:pPr>
            <a:r>
              <a:rPr lang="en-US" sz="2831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Jarosław</a:t>
            </a:r>
            <a:r>
              <a:rPr lang="en-US" sz="2831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31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Jucewicz</a:t>
            </a:r>
            <a:endParaRPr lang="pl-PL" sz="2831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3964"/>
              </a:lnSpc>
            </a:pPr>
            <a:endParaRPr lang="pl-PL" sz="2831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3964"/>
              </a:lnSpc>
            </a:pPr>
            <a:r>
              <a:rPr lang="pl-PL" sz="28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Skarbnik Miasta</a:t>
            </a:r>
          </a:p>
          <a:p>
            <a:pPr algn="ctr">
              <a:lnSpc>
                <a:spcPts val="3964"/>
              </a:lnSpc>
            </a:pPr>
            <a:r>
              <a:rPr lang="pl-PL" sz="28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Włodzimierz Zalewski</a:t>
            </a:r>
            <a:endParaRPr lang="pl-PL" sz="2831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144000" y="3336698"/>
            <a:ext cx="9019279" cy="228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37"/>
              </a:lnSpc>
            </a:pPr>
            <a:r>
              <a:rPr lang="en-US" sz="7447" b="1" dirty="0">
                <a:solidFill>
                  <a:srgbClr val="0E8AC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DZIĘKUJĘ</a:t>
            </a:r>
          </a:p>
          <a:p>
            <a:pPr algn="ctr">
              <a:lnSpc>
                <a:spcPts val="8937"/>
              </a:lnSpc>
            </a:pPr>
            <a:r>
              <a:rPr lang="en-US" sz="7447" b="1" dirty="0">
                <a:solidFill>
                  <a:srgbClr val="0E8AC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ZA UWAGĘ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3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526513-FF8E-957D-D9CC-4E53EF3A8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2584511C-2406-0135-168A-29EDB1529EBE}"/>
              </a:ext>
            </a:extLst>
          </p:cNvPr>
          <p:cNvGrpSpPr/>
          <p:nvPr/>
        </p:nvGrpSpPr>
        <p:grpSpPr>
          <a:xfrm>
            <a:off x="-849138" y="344959"/>
            <a:ext cx="15708138" cy="1293341"/>
            <a:chOff x="0" y="0"/>
            <a:chExt cx="3442736" cy="3406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ABB59B7-EBC1-E143-940E-52D2A6B705BE}"/>
                </a:ext>
              </a:extLst>
            </p:cNvPr>
            <p:cNvSpPr/>
            <p:nvPr/>
          </p:nvSpPr>
          <p:spPr>
            <a:xfrm>
              <a:off x="0" y="0"/>
              <a:ext cx="3442736" cy="340633"/>
            </a:xfrm>
            <a:custGeom>
              <a:avLst/>
              <a:gdLst/>
              <a:ahLst/>
              <a:cxnLst/>
              <a:rect l="l" t="t" r="r" b="b"/>
              <a:pathLst>
                <a:path w="3442736" h="340633">
                  <a:moveTo>
                    <a:pt x="54489" y="0"/>
                  </a:moveTo>
                  <a:lnTo>
                    <a:pt x="3388247" y="0"/>
                  </a:lnTo>
                  <a:cubicBezTo>
                    <a:pt x="3402698" y="0"/>
                    <a:pt x="3416558" y="5741"/>
                    <a:pt x="3426776" y="15959"/>
                  </a:cubicBezTo>
                  <a:cubicBezTo>
                    <a:pt x="3436995" y="26178"/>
                    <a:pt x="3442736" y="40037"/>
                    <a:pt x="3442736" y="54489"/>
                  </a:cubicBezTo>
                  <a:lnTo>
                    <a:pt x="3442736" y="286144"/>
                  </a:lnTo>
                  <a:cubicBezTo>
                    <a:pt x="3442736" y="300596"/>
                    <a:pt x="3436995" y="314455"/>
                    <a:pt x="3426776" y="324674"/>
                  </a:cubicBezTo>
                  <a:cubicBezTo>
                    <a:pt x="3416558" y="334892"/>
                    <a:pt x="3402698" y="340633"/>
                    <a:pt x="3388247" y="340633"/>
                  </a:cubicBezTo>
                  <a:lnTo>
                    <a:pt x="54489" y="340633"/>
                  </a:lnTo>
                  <a:cubicBezTo>
                    <a:pt x="24395" y="340633"/>
                    <a:pt x="0" y="316238"/>
                    <a:pt x="0" y="286144"/>
                  </a:cubicBezTo>
                  <a:lnTo>
                    <a:pt x="0" y="54489"/>
                  </a:lnTo>
                  <a:cubicBezTo>
                    <a:pt x="0" y="40037"/>
                    <a:pt x="5741" y="26178"/>
                    <a:pt x="15959" y="15959"/>
                  </a:cubicBezTo>
                  <a:cubicBezTo>
                    <a:pt x="26178" y="5741"/>
                    <a:pt x="40037" y="0"/>
                    <a:pt x="54489" y="0"/>
                  </a:cubicBez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2221C80-C765-7906-F7D5-28913C06FA40}"/>
                </a:ext>
              </a:extLst>
            </p:cNvPr>
            <p:cNvSpPr txBox="1"/>
            <p:nvPr/>
          </p:nvSpPr>
          <p:spPr>
            <a:xfrm>
              <a:off x="0" y="-57150"/>
              <a:ext cx="3442736" cy="397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aphicFrame>
        <p:nvGraphicFramePr>
          <p:cNvPr id="32" name="Wykres 31">
            <a:extLst>
              <a:ext uri="{FF2B5EF4-FFF2-40B4-BE49-F238E27FC236}">
                <a16:creationId xmlns:a16="http://schemas.microsoft.com/office/drawing/2014/main" id="{4336747A-F647-AA40-013F-173CD3DB81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3200896"/>
              </p:ext>
            </p:extLst>
          </p:nvPr>
        </p:nvGraphicFramePr>
        <p:xfrm>
          <a:off x="-490096" y="1673920"/>
          <a:ext cx="18397096" cy="8268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" name="Podtytuł 2">
            <a:extLst>
              <a:ext uri="{FF2B5EF4-FFF2-40B4-BE49-F238E27FC236}">
                <a16:creationId xmlns:a16="http://schemas.microsoft.com/office/drawing/2014/main" id="{B9A38BB6-205F-B950-9343-3197B48EA7D4}"/>
              </a:ext>
            </a:extLst>
          </p:cNvPr>
          <p:cNvSpPr txBox="1">
            <a:spLocks/>
          </p:cNvSpPr>
          <p:nvPr/>
        </p:nvSpPr>
        <p:spPr>
          <a:xfrm>
            <a:off x="-445096" y="495300"/>
            <a:ext cx="15151696" cy="10116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Budżet na początek roku w latach 2020-2025 r.       (mln. zł)</a:t>
            </a:r>
          </a:p>
        </p:txBody>
      </p:sp>
      <p:sp>
        <p:nvSpPr>
          <p:cNvPr id="34" name="Freeform 4">
            <a:extLst>
              <a:ext uri="{FF2B5EF4-FFF2-40B4-BE49-F238E27FC236}">
                <a16:creationId xmlns:a16="http://schemas.microsoft.com/office/drawing/2014/main" id="{79469F20-BCBD-D715-A308-D94BC03BE1C8}"/>
              </a:ext>
            </a:extLst>
          </p:cNvPr>
          <p:cNvSpPr/>
          <p:nvPr/>
        </p:nvSpPr>
        <p:spPr>
          <a:xfrm flipH="1">
            <a:off x="14706600" y="-723900"/>
            <a:ext cx="3840627" cy="5012238"/>
          </a:xfrm>
          <a:custGeom>
            <a:avLst/>
            <a:gdLst/>
            <a:ahLst/>
            <a:cxnLst/>
            <a:rect l="l" t="t" r="r" b="b"/>
            <a:pathLst>
              <a:path w="3840627" h="5012238">
                <a:moveTo>
                  <a:pt x="3840627" y="0"/>
                </a:moveTo>
                <a:lnTo>
                  <a:pt x="0" y="0"/>
                </a:lnTo>
                <a:lnTo>
                  <a:pt x="0" y="5012238"/>
                </a:lnTo>
                <a:lnTo>
                  <a:pt x="3840627" y="5012238"/>
                </a:lnTo>
                <a:lnTo>
                  <a:pt x="384062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018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0E261-25DF-8B71-B706-30A72937E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>
            <a:extLst>
              <a:ext uri="{FF2B5EF4-FFF2-40B4-BE49-F238E27FC236}">
                <a16:creationId xmlns:a16="http://schemas.microsoft.com/office/drawing/2014/main" id="{C20C317F-3599-3C0F-7F87-28876019EE62}"/>
              </a:ext>
            </a:extLst>
          </p:cNvPr>
          <p:cNvGrpSpPr/>
          <p:nvPr/>
        </p:nvGrpSpPr>
        <p:grpSpPr>
          <a:xfrm>
            <a:off x="-1868116" y="317727"/>
            <a:ext cx="16879516" cy="1978460"/>
            <a:chOff x="0" y="0"/>
            <a:chExt cx="3122808" cy="521076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0E048E9-707C-DAFC-D09C-0BB50EC91958}"/>
                </a:ext>
              </a:extLst>
            </p:cNvPr>
            <p:cNvSpPr/>
            <p:nvPr/>
          </p:nvSpPr>
          <p:spPr>
            <a:xfrm>
              <a:off x="0" y="0"/>
              <a:ext cx="3122808" cy="521076"/>
            </a:xfrm>
            <a:custGeom>
              <a:avLst/>
              <a:gdLst/>
              <a:ahLst/>
              <a:cxnLst/>
              <a:rect l="l" t="t" r="r" b="b"/>
              <a:pathLst>
                <a:path w="3122808" h="521076">
                  <a:moveTo>
                    <a:pt x="60071" y="0"/>
                  </a:moveTo>
                  <a:lnTo>
                    <a:pt x="3062737" y="0"/>
                  </a:lnTo>
                  <a:cubicBezTo>
                    <a:pt x="3078669" y="0"/>
                    <a:pt x="3093948" y="6329"/>
                    <a:pt x="3105214" y="17594"/>
                  </a:cubicBezTo>
                  <a:cubicBezTo>
                    <a:pt x="3116479" y="28860"/>
                    <a:pt x="3122808" y="44139"/>
                    <a:pt x="3122808" y="60071"/>
                  </a:cubicBezTo>
                  <a:lnTo>
                    <a:pt x="3122808" y="461005"/>
                  </a:lnTo>
                  <a:cubicBezTo>
                    <a:pt x="3122808" y="494181"/>
                    <a:pt x="3095913" y="521076"/>
                    <a:pt x="3062737" y="521076"/>
                  </a:cubicBezTo>
                  <a:lnTo>
                    <a:pt x="60071" y="521076"/>
                  </a:lnTo>
                  <a:cubicBezTo>
                    <a:pt x="44139" y="521076"/>
                    <a:pt x="28860" y="514747"/>
                    <a:pt x="17594" y="503481"/>
                  </a:cubicBezTo>
                  <a:cubicBezTo>
                    <a:pt x="6329" y="492216"/>
                    <a:pt x="0" y="476937"/>
                    <a:pt x="0" y="461005"/>
                  </a:cubicBezTo>
                  <a:lnTo>
                    <a:pt x="0" y="60071"/>
                  </a:lnTo>
                  <a:cubicBezTo>
                    <a:pt x="0" y="44139"/>
                    <a:pt x="6329" y="28860"/>
                    <a:pt x="17594" y="17594"/>
                  </a:cubicBezTo>
                  <a:cubicBezTo>
                    <a:pt x="28860" y="6329"/>
                    <a:pt x="44139" y="0"/>
                    <a:pt x="60071" y="0"/>
                  </a:cubicBez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0F8B1EE9-6FDA-2BCF-0D02-80D4827DE564}"/>
                </a:ext>
              </a:extLst>
            </p:cNvPr>
            <p:cNvSpPr txBox="1"/>
            <p:nvPr/>
          </p:nvSpPr>
          <p:spPr>
            <a:xfrm>
              <a:off x="0" y="-57150"/>
              <a:ext cx="3122808" cy="5782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>
            <a:extLst>
              <a:ext uri="{FF2B5EF4-FFF2-40B4-BE49-F238E27FC236}">
                <a16:creationId xmlns:a16="http://schemas.microsoft.com/office/drawing/2014/main" id="{0176E373-6CEB-43BC-247A-354D777FAC9F}"/>
              </a:ext>
            </a:extLst>
          </p:cNvPr>
          <p:cNvSpPr txBox="1"/>
          <p:nvPr/>
        </p:nvSpPr>
        <p:spPr>
          <a:xfrm>
            <a:off x="457200" y="714795"/>
            <a:ext cx="13944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l-PL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Wykonanie budżetu w latach 2020-2024  i plan 2025</a:t>
            </a:r>
          </a:p>
        </p:txBody>
      </p:sp>
      <p:graphicFrame>
        <p:nvGraphicFramePr>
          <p:cNvPr id="21" name="Wykres 20">
            <a:extLst>
              <a:ext uri="{FF2B5EF4-FFF2-40B4-BE49-F238E27FC236}">
                <a16:creationId xmlns:a16="http://schemas.microsoft.com/office/drawing/2014/main" id="{AB57BEB9-7B3D-068C-AA0F-97AA39DCE5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8741243"/>
              </p:ext>
            </p:extLst>
          </p:nvPr>
        </p:nvGraphicFramePr>
        <p:xfrm>
          <a:off x="213538" y="2192122"/>
          <a:ext cx="16169462" cy="7777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Freeform 4">
            <a:extLst>
              <a:ext uri="{FF2B5EF4-FFF2-40B4-BE49-F238E27FC236}">
                <a16:creationId xmlns:a16="http://schemas.microsoft.com/office/drawing/2014/main" id="{B5760A1C-05A6-364D-B1EC-7F80E30D4641}"/>
              </a:ext>
            </a:extLst>
          </p:cNvPr>
          <p:cNvSpPr/>
          <p:nvPr/>
        </p:nvSpPr>
        <p:spPr>
          <a:xfrm flipH="1">
            <a:off x="14706600" y="-723900"/>
            <a:ext cx="3840627" cy="5012238"/>
          </a:xfrm>
          <a:custGeom>
            <a:avLst/>
            <a:gdLst/>
            <a:ahLst/>
            <a:cxnLst/>
            <a:rect l="l" t="t" r="r" b="b"/>
            <a:pathLst>
              <a:path w="3840627" h="5012238">
                <a:moveTo>
                  <a:pt x="3840627" y="0"/>
                </a:moveTo>
                <a:lnTo>
                  <a:pt x="0" y="0"/>
                </a:lnTo>
                <a:lnTo>
                  <a:pt x="0" y="5012238"/>
                </a:lnTo>
                <a:lnTo>
                  <a:pt x="3840627" y="5012238"/>
                </a:lnTo>
                <a:lnTo>
                  <a:pt x="384062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2242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14789" cy="10414569"/>
          </a:xfrm>
          <a:custGeom>
            <a:avLst/>
            <a:gdLst/>
            <a:ahLst/>
            <a:cxnLst/>
            <a:rect l="l" t="t" r="r" b="b"/>
            <a:pathLst>
              <a:path w="18514789" h="10414569">
                <a:moveTo>
                  <a:pt x="0" y="0"/>
                </a:moveTo>
                <a:lnTo>
                  <a:pt x="18514789" y="0"/>
                </a:lnTo>
                <a:lnTo>
                  <a:pt x="18514789" y="10414569"/>
                </a:lnTo>
                <a:lnTo>
                  <a:pt x="0" y="10414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-1254131" y="-690757"/>
            <a:ext cx="4438354" cy="5792305"/>
          </a:xfrm>
          <a:custGeom>
            <a:avLst/>
            <a:gdLst/>
            <a:ahLst/>
            <a:cxnLst/>
            <a:rect l="l" t="t" r="r" b="b"/>
            <a:pathLst>
              <a:path w="4438354" h="5792305">
                <a:moveTo>
                  <a:pt x="0" y="0"/>
                </a:moveTo>
                <a:lnTo>
                  <a:pt x="4438354" y="0"/>
                </a:lnTo>
                <a:lnTo>
                  <a:pt x="4438354" y="5792306"/>
                </a:lnTo>
                <a:lnTo>
                  <a:pt x="0" y="57923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flipH="1">
            <a:off x="15103777" y="-690757"/>
            <a:ext cx="4438354" cy="5792305"/>
          </a:xfrm>
          <a:custGeom>
            <a:avLst/>
            <a:gdLst/>
            <a:ahLst/>
            <a:cxnLst/>
            <a:rect l="l" t="t" r="r" b="b"/>
            <a:pathLst>
              <a:path w="4438354" h="5792305">
                <a:moveTo>
                  <a:pt x="4438354" y="0"/>
                </a:moveTo>
                <a:lnTo>
                  <a:pt x="0" y="0"/>
                </a:lnTo>
                <a:lnTo>
                  <a:pt x="0" y="5792306"/>
                </a:lnTo>
                <a:lnTo>
                  <a:pt x="4438354" y="5792306"/>
                </a:lnTo>
                <a:lnTo>
                  <a:pt x="443835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4040087" y="1685447"/>
            <a:ext cx="10579942" cy="872210"/>
          </a:xfrm>
          <a:custGeom>
            <a:avLst/>
            <a:gdLst/>
            <a:ahLst/>
            <a:cxnLst/>
            <a:rect l="l" t="t" r="r" b="b"/>
            <a:pathLst>
              <a:path w="8945747" h="872210">
                <a:moveTo>
                  <a:pt x="0" y="0"/>
                </a:moveTo>
                <a:lnTo>
                  <a:pt x="8945747" y="0"/>
                </a:lnTo>
                <a:lnTo>
                  <a:pt x="8945747" y="872210"/>
                </a:lnTo>
                <a:lnTo>
                  <a:pt x="0" y="87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7" name="Group 7"/>
          <p:cNvGrpSpPr/>
          <p:nvPr/>
        </p:nvGrpSpPr>
        <p:grpSpPr>
          <a:xfrm>
            <a:off x="2590800" y="-26634"/>
            <a:ext cx="14097000" cy="1893534"/>
            <a:chOff x="0" y="-57150"/>
            <a:chExt cx="2738096" cy="5326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38096" cy="475540"/>
            </a:xfrm>
            <a:custGeom>
              <a:avLst/>
              <a:gdLst/>
              <a:ahLst/>
              <a:cxnLst/>
              <a:rect l="l" t="t" r="r" b="b"/>
              <a:pathLst>
                <a:path w="2738096" h="475540">
                  <a:moveTo>
                    <a:pt x="59755" y="0"/>
                  </a:moveTo>
                  <a:lnTo>
                    <a:pt x="2678341" y="0"/>
                  </a:lnTo>
                  <a:cubicBezTo>
                    <a:pt x="2711343" y="0"/>
                    <a:pt x="2738096" y="26753"/>
                    <a:pt x="2738096" y="59755"/>
                  </a:cubicBezTo>
                  <a:lnTo>
                    <a:pt x="2738096" y="415785"/>
                  </a:lnTo>
                  <a:cubicBezTo>
                    <a:pt x="2738096" y="448787"/>
                    <a:pt x="2711343" y="475540"/>
                    <a:pt x="2678341" y="475540"/>
                  </a:cubicBezTo>
                  <a:lnTo>
                    <a:pt x="59755" y="475540"/>
                  </a:lnTo>
                  <a:cubicBezTo>
                    <a:pt x="26753" y="475540"/>
                    <a:pt x="0" y="448787"/>
                    <a:pt x="0" y="415785"/>
                  </a:cubicBezTo>
                  <a:lnTo>
                    <a:pt x="0" y="59755"/>
                  </a:lnTo>
                  <a:cubicBezTo>
                    <a:pt x="0" y="26753"/>
                    <a:pt x="26753" y="0"/>
                    <a:pt x="59755" y="0"/>
                  </a:cubicBez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738096" cy="532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048000" y="654491"/>
            <a:ext cx="13716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Najważniejsze pozycje dochodów w latach 2020-2025     </a:t>
            </a:r>
            <a:r>
              <a:rPr lang="pl-P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(mln. zł)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0587F67D-BE6F-CCA7-BED3-61A31880A9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5006481"/>
              </p:ext>
            </p:extLst>
          </p:nvPr>
        </p:nvGraphicFramePr>
        <p:xfrm>
          <a:off x="605657" y="1685447"/>
          <a:ext cx="16687800" cy="8248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-1868116" y="317727"/>
            <a:ext cx="17717716" cy="1625373"/>
            <a:chOff x="0" y="0"/>
            <a:chExt cx="3122808" cy="52107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122808" cy="521076"/>
            </a:xfrm>
            <a:custGeom>
              <a:avLst/>
              <a:gdLst/>
              <a:ahLst/>
              <a:cxnLst/>
              <a:rect l="l" t="t" r="r" b="b"/>
              <a:pathLst>
                <a:path w="3122808" h="521076">
                  <a:moveTo>
                    <a:pt x="60071" y="0"/>
                  </a:moveTo>
                  <a:lnTo>
                    <a:pt x="3062737" y="0"/>
                  </a:lnTo>
                  <a:cubicBezTo>
                    <a:pt x="3078669" y="0"/>
                    <a:pt x="3093948" y="6329"/>
                    <a:pt x="3105214" y="17594"/>
                  </a:cubicBezTo>
                  <a:cubicBezTo>
                    <a:pt x="3116479" y="28860"/>
                    <a:pt x="3122808" y="44139"/>
                    <a:pt x="3122808" y="60071"/>
                  </a:cubicBezTo>
                  <a:lnTo>
                    <a:pt x="3122808" y="461005"/>
                  </a:lnTo>
                  <a:cubicBezTo>
                    <a:pt x="3122808" y="494181"/>
                    <a:pt x="3095913" y="521076"/>
                    <a:pt x="3062737" y="521076"/>
                  </a:cubicBezTo>
                  <a:lnTo>
                    <a:pt x="60071" y="521076"/>
                  </a:lnTo>
                  <a:cubicBezTo>
                    <a:pt x="44139" y="521076"/>
                    <a:pt x="28860" y="514747"/>
                    <a:pt x="17594" y="503481"/>
                  </a:cubicBezTo>
                  <a:cubicBezTo>
                    <a:pt x="6329" y="492216"/>
                    <a:pt x="0" y="476937"/>
                    <a:pt x="0" y="461005"/>
                  </a:cubicBezTo>
                  <a:lnTo>
                    <a:pt x="0" y="60071"/>
                  </a:lnTo>
                  <a:cubicBezTo>
                    <a:pt x="0" y="44139"/>
                    <a:pt x="6329" y="28860"/>
                    <a:pt x="17594" y="17594"/>
                  </a:cubicBezTo>
                  <a:cubicBezTo>
                    <a:pt x="28860" y="6329"/>
                    <a:pt x="44139" y="0"/>
                    <a:pt x="60071" y="0"/>
                  </a:cubicBez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3122808" cy="5782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28600" y="714795"/>
            <a:ext cx="154686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Dochody i wydatki bieżące wykonanie 2020-2024 i plan 2025</a:t>
            </a:r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C7EC5AA9-9E1D-58FB-3A80-501287627C20}"/>
              </a:ext>
            </a:extLst>
          </p:cNvPr>
          <p:cNvSpPr/>
          <p:nvPr/>
        </p:nvSpPr>
        <p:spPr>
          <a:xfrm flipH="1">
            <a:off x="14706600" y="-723900"/>
            <a:ext cx="3840627" cy="5012238"/>
          </a:xfrm>
          <a:custGeom>
            <a:avLst/>
            <a:gdLst/>
            <a:ahLst/>
            <a:cxnLst/>
            <a:rect l="l" t="t" r="r" b="b"/>
            <a:pathLst>
              <a:path w="3840627" h="5012238">
                <a:moveTo>
                  <a:pt x="3840627" y="0"/>
                </a:moveTo>
                <a:lnTo>
                  <a:pt x="0" y="0"/>
                </a:lnTo>
                <a:lnTo>
                  <a:pt x="0" y="5012238"/>
                </a:lnTo>
                <a:lnTo>
                  <a:pt x="3840627" y="5012238"/>
                </a:lnTo>
                <a:lnTo>
                  <a:pt x="38406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aphicFrame>
        <p:nvGraphicFramePr>
          <p:cNvPr id="25" name="Wykres 24">
            <a:extLst>
              <a:ext uri="{FF2B5EF4-FFF2-40B4-BE49-F238E27FC236}">
                <a16:creationId xmlns:a16="http://schemas.microsoft.com/office/drawing/2014/main" id="{9ECBF3FC-129E-5328-8CCA-98497A7FB3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4544633"/>
              </p:ext>
            </p:extLst>
          </p:nvPr>
        </p:nvGraphicFramePr>
        <p:xfrm>
          <a:off x="196644" y="1444158"/>
          <a:ext cx="16643555" cy="8842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AB3D5-3EF5-800C-88E9-D7EA75B3A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55792C7-059F-0801-AD9F-30C1240158F9}"/>
              </a:ext>
            </a:extLst>
          </p:cNvPr>
          <p:cNvSpPr/>
          <p:nvPr/>
        </p:nvSpPr>
        <p:spPr>
          <a:xfrm>
            <a:off x="0" y="0"/>
            <a:ext cx="18514789" cy="10414569"/>
          </a:xfrm>
          <a:custGeom>
            <a:avLst/>
            <a:gdLst/>
            <a:ahLst/>
            <a:cxnLst/>
            <a:rect l="l" t="t" r="r" b="b"/>
            <a:pathLst>
              <a:path w="18514789" h="10414569">
                <a:moveTo>
                  <a:pt x="0" y="0"/>
                </a:moveTo>
                <a:lnTo>
                  <a:pt x="18514789" y="0"/>
                </a:lnTo>
                <a:lnTo>
                  <a:pt x="18514789" y="10414569"/>
                </a:lnTo>
                <a:lnTo>
                  <a:pt x="0" y="10414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7CF1112-2B28-BF20-54E4-511621EF5E4B}"/>
              </a:ext>
            </a:extLst>
          </p:cNvPr>
          <p:cNvSpPr/>
          <p:nvPr/>
        </p:nvSpPr>
        <p:spPr>
          <a:xfrm>
            <a:off x="-1254131" y="-690757"/>
            <a:ext cx="4438354" cy="5792305"/>
          </a:xfrm>
          <a:custGeom>
            <a:avLst/>
            <a:gdLst/>
            <a:ahLst/>
            <a:cxnLst/>
            <a:rect l="l" t="t" r="r" b="b"/>
            <a:pathLst>
              <a:path w="4438354" h="5792305">
                <a:moveTo>
                  <a:pt x="0" y="0"/>
                </a:moveTo>
                <a:lnTo>
                  <a:pt x="4438354" y="0"/>
                </a:lnTo>
                <a:lnTo>
                  <a:pt x="4438354" y="5792306"/>
                </a:lnTo>
                <a:lnTo>
                  <a:pt x="0" y="57923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64C6FB1-91FC-B594-CAD7-2A8BAF2AB0F8}"/>
              </a:ext>
            </a:extLst>
          </p:cNvPr>
          <p:cNvSpPr/>
          <p:nvPr/>
        </p:nvSpPr>
        <p:spPr>
          <a:xfrm flipH="1">
            <a:off x="15103777" y="-690757"/>
            <a:ext cx="4438354" cy="5792305"/>
          </a:xfrm>
          <a:custGeom>
            <a:avLst/>
            <a:gdLst/>
            <a:ahLst/>
            <a:cxnLst/>
            <a:rect l="l" t="t" r="r" b="b"/>
            <a:pathLst>
              <a:path w="4438354" h="5792305">
                <a:moveTo>
                  <a:pt x="4438354" y="0"/>
                </a:moveTo>
                <a:lnTo>
                  <a:pt x="0" y="0"/>
                </a:lnTo>
                <a:lnTo>
                  <a:pt x="0" y="5792306"/>
                </a:lnTo>
                <a:lnTo>
                  <a:pt x="4438354" y="5792306"/>
                </a:lnTo>
                <a:lnTo>
                  <a:pt x="443835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E62B7C8-E2B6-DAF8-D22E-97612E872AD0}"/>
              </a:ext>
            </a:extLst>
          </p:cNvPr>
          <p:cNvSpPr/>
          <p:nvPr/>
        </p:nvSpPr>
        <p:spPr>
          <a:xfrm>
            <a:off x="4040087" y="1685447"/>
            <a:ext cx="10579942" cy="872210"/>
          </a:xfrm>
          <a:custGeom>
            <a:avLst/>
            <a:gdLst/>
            <a:ahLst/>
            <a:cxnLst/>
            <a:rect l="l" t="t" r="r" b="b"/>
            <a:pathLst>
              <a:path w="8945747" h="872210">
                <a:moveTo>
                  <a:pt x="0" y="0"/>
                </a:moveTo>
                <a:lnTo>
                  <a:pt x="8945747" y="0"/>
                </a:lnTo>
                <a:lnTo>
                  <a:pt x="8945747" y="872210"/>
                </a:lnTo>
                <a:lnTo>
                  <a:pt x="0" y="87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0290143F-0006-10C4-A8BE-08680A8A34B5}"/>
              </a:ext>
            </a:extLst>
          </p:cNvPr>
          <p:cNvGrpSpPr/>
          <p:nvPr/>
        </p:nvGrpSpPr>
        <p:grpSpPr>
          <a:xfrm>
            <a:off x="2590800" y="-26634"/>
            <a:ext cx="14097000" cy="1893534"/>
            <a:chOff x="0" y="-57150"/>
            <a:chExt cx="2738096" cy="53269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2396521-D0CD-6E84-CEE0-439D9B9B4716}"/>
                </a:ext>
              </a:extLst>
            </p:cNvPr>
            <p:cNvSpPr/>
            <p:nvPr/>
          </p:nvSpPr>
          <p:spPr>
            <a:xfrm>
              <a:off x="0" y="0"/>
              <a:ext cx="2738096" cy="475540"/>
            </a:xfrm>
            <a:custGeom>
              <a:avLst/>
              <a:gdLst/>
              <a:ahLst/>
              <a:cxnLst/>
              <a:rect l="l" t="t" r="r" b="b"/>
              <a:pathLst>
                <a:path w="2738096" h="475540">
                  <a:moveTo>
                    <a:pt x="59755" y="0"/>
                  </a:moveTo>
                  <a:lnTo>
                    <a:pt x="2678341" y="0"/>
                  </a:lnTo>
                  <a:cubicBezTo>
                    <a:pt x="2711343" y="0"/>
                    <a:pt x="2738096" y="26753"/>
                    <a:pt x="2738096" y="59755"/>
                  </a:cubicBezTo>
                  <a:lnTo>
                    <a:pt x="2738096" y="415785"/>
                  </a:lnTo>
                  <a:cubicBezTo>
                    <a:pt x="2738096" y="448787"/>
                    <a:pt x="2711343" y="475540"/>
                    <a:pt x="2678341" y="475540"/>
                  </a:cubicBezTo>
                  <a:lnTo>
                    <a:pt x="59755" y="475540"/>
                  </a:lnTo>
                  <a:cubicBezTo>
                    <a:pt x="26753" y="475540"/>
                    <a:pt x="0" y="448787"/>
                    <a:pt x="0" y="415785"/>
                  </a:cubicBezTo>
                  <a:lnTo>
                    <a:pt x="0" y="59755"/>
                  </a:lnTo>
                  <a:cubicBezTo>
                    <a:pt x="0" y="26753"/>
                    <a:pt x="26753" y="0"/>
                    <a:pt x="59755" y="0"/>
                  </a:cubicBez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217FDB1-D716-2EEC-1277-92A03CECB8FD}"/>
                </a:ext>
              </a:extLst>
            </p:cNvPr>
            <p:cNvSpPr txBox="1"/>
            <p:nvPr/>
          </p:nvSpPr>
          <p:spPr>
            <a:xfrm>
              <a:off x="0" y="-57150"/>
              <a:ext cx="2738096" cy="532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CBD65EC6-6634-F6F9-6690-E08E151A2628}"/>
              </a:ext>
            </a:extLst>
          </p:cNvPr>
          <p:cNvSpPr txBox="1"/>
          <p:nvPr/>
        </p:nvSpPr>
        <p:spPr>
          <a:xfrm>
            <a:off x="2895600" y="654491"/>
            <a:ext cx="138684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Dynamika zmian najważniejszych wydatków bieżących 2020-2025     (mln. zł)</a:t>
            </a: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A6C40356-124A-50FF-287A-5AEB084BEE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2342080"/>
              </p:ext>
            </p:extLst>
          </p:nvPr>
        </p:nvGraphicFramePr>
        <p:xfrm>
          <a:off x="0" y="1435115"/>
          <a:ext cx="17983200" cy="8675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70065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05B2A-6AB1-74AE-A82B-28031D5FB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F6F31A2-54F5-51D0-2C3A-F0624D07DAF0}"/>
              </a:ext>
            </a:extLst>
          </p:cNvPr>
          <p:cNvSpPr/>
          <p:nvPr/>
        </p:nvSpPr>
        <p:spPr>
          <a:xfrm>
            <a:off x="0" y="0"/>
            <a:ext cx="18514789" cy="10414569"/>
          </a:xfrm>
          <a:custGeom>
            <a:avLst/>
            <a:gdLst/>
            <a:ahLst/>
            <a:cxnLst/>
            <a:rect l="l" t="t" r="r" b="b"/>
            <a:pathLst>
              <a:path w="18514789" h="10414569">
                <a:moveTo>
                  <a:pt x="0" y="0"/>
                </a:moveTo>
                <a:lnTo>
                  <a:pt x="18514789" y="0"/>
                </a:lnTo>
                <a:lnTo>
                  <a:pt x="18514789" y="10414569"/>
                </a:lnTo>
                <a:lnTo>
                  <a:pt x="0" y="10414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C984473-CC7E-6FAE-9325-0CC0791483A8}"/>
              </a:ext>
            </a:extLst>
          </p:cNvPr>
          <p:cNvSpPr/>
          <p:nvPr/>
        </p:nvSpPr>
        <p:spPr>
          <a:xfrm>
            <a:off x="-1254131" y="-690757"/>
            <a:ext cx="4438354" cy="5792305"/>
          </a:xfrm>
          <a:custGeom>
            <a:avLst/>
            <a:gdLst/>
            <a:ahLst/>
            <a:cxnLst/>
            <a:rect l="l" t="t" r="r" b="b"/>
            <a:pathLst>
              <a:path w="4438354" h="5792305">
                <a:moveTo>
                  <a:pt x="0" y="0"/>
                </a:moveTo>
                <a:lnTo>
                  <a:pt x="4438354" y="0"/>
                </a:lnTo>
                <a:lnTo>
                  <a:pt x="4438354" y="5792306"/>
                </a:lnTo>
                <a:lnTo>
                  <a:pt x="0" y="57923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1FC6844-4B42-225D-E825-8CDDA24C476E}"/>
              </a:ext>
            </a:extLst>
          </p:cNvPr>
          <p:cNvSpPr/>
          <p:nvPr/>
        </p:nvSpPr>
        <p:spPr>
          <a:xfrm flipH="1">
            <a:off x="15103777" y="-690757"/>
            <a:ext cx="4438354" cy="5792305"/>
          </a:xfrm>
          <a:custGeom>
            <a:avLst/>
            <a:gdLst/>
            <a:ahLst/>
            <a:cxnLst/>
            <a:rect l="l" t="t" r="r" b="b"/>
            <a:pathLst>
              <a:path w="4438354" h="5792305">
                <a:moveTo>
                  <a:pt x="4438354" y="0"/>
                </a:moveTo>
                <a:lnTo>
                  <a:pt x="0" y="0"/>
                </a:lnTo>
                <a:lnTo>
                  <a:pt x="0" y="5792306"/>
                </a:lnTo>
                <a:lnTo>
                  <a:pt x="4438354" y="5792306"/>
                </a:lnTo>
                <a:lnTo>
                  <a:pt x="443835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37C8982-CA56-EEB1-7A5A-6C44D7E5457A}"/>
              </a:ext>
            </a:extLst>
          </p:cNvPr>
          <p:cNvSpPr/>
          <p:nvPr/>
        </p:nvSpPr>
        <p:spPr>
          <a:xfrm>
            <a:off x="4040087" y="1685447"/>
            <a:ext cx="10579942" cy="872210"/>
          </a:xfrm>
          <a:custGeom>
            <a:avLst/>
            <a:gdLst/>
            <a:ahLst/>
            <a:cxnLst/>
            <a:rect l="l" t="t" r="r" b="b"/>
            <a:pathLst>
              <a:path w="8945747" h="872210">
                <a:moveTo>
                  <a:pt x="0" y="0"/>
                </a:moveTo>
                <a:lnTo>
                  <a:pt x="8945747" y="0"/>
                </a:lnTo>
                <a:lnTo>
                  <a:pt x="8945747" y="872210"/>
                </a:lnTo>
                <a:lnTo>
                  <a:pt x="0" y="87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9E393FCC-E8EB-776E-7ED6-B532360B92F9}"/>
              </a:ext>
            </a:extLst>
          </p:cNvPr>
          <p:cNvGrpSpPr/>
          <p:nvPr/>
        </p:nvGrpSpPr>
        <p:grpSpPr>
          <a:xfrm>
            <a:off x="2590800" y="-26634"/>
            <a:ext cx="14097000" cy="1893534"/>
            <a:chOff x="0" y="-57150"/>
            <a:chExt cx="2738096" cy="53269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8C5975A-0A4D-B225-18DD-939C4C0A0837}"/>
                </a:ext>
              </a:extLst>
            </p:cNvPr>
            <p:cNvSpPr/>
            <p:nvPr/>
          </p:nvSpPr>
          <p:spPr>
            <a:xfrm>
              <a:off x="0" y="0"/>
              <a:ext cx="2738096" cy="475540"/>
            </a:xfrm>
            <a:custGeom>
              <a:avLst/>
              <a:gdLst/>
              <a:ahLst/>
              <a:cxnLst/>
              <a:rect l="l" t="t" r="r" b="b"/>
              <a:pathLst>
                <a:path w="2738096" h="475540">
                  <a:moveTo>
                    <a:pt x="59755" y="0"/>
                  </a:moveTo>
                  <a:lnTo>
                    <a:pt x="2678341" y="0"/>
                  </a:lnTo>
                  <a:cubicBezTo>
                    <a:pt x="2711343" y="0"/>
                    <a:pt x="2738096" y="26753"/>
                    <a:pt x="2738096" y="59755"/>
                  </a:cubicBezTo>
                  <a:lnTo>
                    <a:pt x="2738096" y="415785"/>
                  </a:lnTo>
                  <a:cubicBezTo>
                    <a:pt x="2738096" y="448787"/>
                    <a:pt x="2711343" y="475540"/>
                    <a:pt x="2678341" y="475540"/>
                  </a:cubicBezTo>
                  <a:lnTo>
                    <a:pt x="59755" y="475540"/>
                  </a:lnTo>
                  <a:cubicBezTo>
                    <a:pt x="26753" y="475540"/>
                    <a:pt x="0" y="448787"/>
                    <a:pt x="0" y="415785"/>
                  </a:cubicBezTo>
                  <a:lnTo>
                    <a:pt x="0" y="59755"/>
                  </a:lnTo>
                  <a:cubicBezTo>
                    <a:pt x="0" y="26753"/>
                    <a:pt x="26753" y="0"/>
                    <a:pt x="59755" y="0"/>
                  </a:cubicBez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CB73C893-BA8F-3FF1-0D75-9743C2864695}"/>
                </a:ext>
              </a:extLst>
            </p:cNvPr>
            <p:cNvSpPr txBox="1"/>
            <p:nvPr/>
          </p:nvSpPr>
          <p:spPr>
            <a:xfrm>
              <a:off x="0" y="-57150"/>
              <a:ext cx="2738096" cy="532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99DE3E33-002C-7F2F-54A6-966799F22710}"/>
              </a:ext>
            </a:extLst>
          </p:cNvPr>
          <p:cNvSpPr txBox="1"/>
          <p:nvPr/>
        </p:nvSpPr>
        <p:spPr>
          <a:xfrm>
            <a:off x="2895600" y="654491"/>
            <a:ext cx="138684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Dynamika wydatków inwestycyjnych 2018-2025 r.    (mln. zł)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02876B87-4558-D091-F1AF-3238A09012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0166773"/>
              </p:ext>
            </p:extLst>
          </p:nvPr>
        </p:nvGraphicFramePr>
        <p:xfrm>
          <a:off x="308492" y="1118885"/>
          <a:ext cx="18434897" cy="899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18790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4F55A-0235-9858-17E3-1A9706E7A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03BB1A1-05CC-8C5E-42FC-48D8863F3A5E}"/>
              </a:ext>
            </a:extLst>
          </p:cNvPr>
          <p:cNvSpPr/>
          <p:nvPr/>
        </p:nvSpPr>
        <p:spPr>
          <a:xfrm>
            <a:off x="0" y="0"/>
            <a:ext cx="18514789" cy="10414569"/>
          </a:xfrm>
          <a:custGeom>
            <a:avLst/>
            <a:gdLst/>
            <a:ahLst/>
            <a:cxnLst/>
            <a:rect l="l" t="t" r="r" b="b"/>
            <a:pathLst>
              <a:path w="18514789" h="10414569">
                <a:moveTo>
                  <a:pt x="0" y="0"/>
                </a:moveTo>
                <a:lnTo>
                  <a:pt x="18514789" y="0"/>
                </a:lnTo>
                <a:lnTo>
                  <a:pt x="18514789" y="10414569"/>
                </a:lnTo>
                <a:lnTo>
                  <a:pt x="0" y="10414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15BFE03-D31E-61D1-4813-E1D020DD8848}"/>
              </a:ext>
            </a:extLst>
          </p:cNvPr>
          <p:cNvSpPr/>
          <p:nvPr/>
        </p:nvSpPr>
        <p:spPr>
          <a:xfrm>
            <a:off x="-1254131" y="-690757"/>
            <a:ext cx="4438354" cy="5792305"/>
          </a:xfrm>
          <a:custGeom>
            <a:avLst/>
            <a:gdLst/>
            <a:ahLst/>
            <a:cxnLst/>
            <a:rect l="l" t="t" r="r" b="b"/>
            <a:pathLst>
              <a:path w="4438354" h="5792305">
                <a:moveTo>
                  <a:pt x="0" y="0"/>
                </a:moveTo>
                <a:lnTo>
                  <a:pt x="4438354" y="0"/>
                </a:lnTo>
                <a:lnTo>
                  <a:pt x="4438354" y="5792306"/>
                </a:lnTo>
                <a:lnTo>
                  <a:pt x="0" y="57923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5B1EF41-6DBC-DD8C-5928-73F165B4E0B8}"/>
              </a:ext>
            </a:extLst>
          </p:cNvPr>
          <p:cNvSpPr/>
          <p:nvPr/>
        </p:nvSpPr>
        <p:spPr>
          <a:xfrm flipH="1">
            <a:off x="15103777" y="-690757"/>
            <a:ext cx="4438354" cy="5792305"/>
          </a:xfrm>
          <a:custGeom>
            <a:avLst/>
            <a:gdLst/>
            <a:ahLst/>
            <a:cxnLst/>
            <a:rect l="l" t="t" r="r" b="b"/>
            <a:pathLst>
              <a:path w="4438354" h="5792305">
                <a:moveTo>
                  <a:pt x="4438354" y="0"/>
                </a:moveTo>
                <a:lnTo>
                  <a:pt x="0" y="0"/>
                </a:lnTo>
                <a:lnTo>
                  <a:pt x="0" y="5792306"/>
                </a:lnTo>
                <a:lnTo>
                  <a:pt x="4438354" y="5792306"/>
                </a:lnTo>
                <a:lnTo>
                  <a:pt x="443835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3357187-E7CE-D03F-4D09-8473EB17F621}"/>
              </a:ext>
            </a:extLst>
          </p:cNvPr>
          <p:cNvSpPr/>
          <p:nvPr/>
        </p:nvSpPr>
        <p:spPr>
          <a:xfrm>
            <a:off x="4040087" y="1685447"/>
            <a:ext cx="8837713" cy="872210"/>
          </a:xfrm>
          <a:custGeom>
            <a:avLst/>
            <a:gdLst/>
            <a:ahLst/>
            <a:cxnLst/>
            <a:rect l="l" t="t" r="r" b="b"/>
            <a:pathLst>
              <a:path w="8945747" h="872210">
                <a:moveTo>
                  <a:pt x="0" y="0"/>
                </a:moveTo>
                <a:lnTo>
                  <a:pt x="8945747" y="0"/>
                </a:lnTo>
                <a:lnTo>
                  <a:pt x="8945747" y="872210"/>
                </a:lnTo>
                <a:lnTo>
                  <a:pt x="0" y="87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1CAD0482-2235-88A4-AAD0-376784467CA9}"/>
              </a:ext>
            </a:extLst>
          </p:cNvPr>
          <p:cNvGrpSpPr/>
          <p:nvPr/>
        </p:nvGrpSpPr>
        <p:grpSpPr>
          <a:xfrm>
            <a:off x="2590799" y="-26634"/>
            <a:ext cx="11657113" cy="1465632"/>
            <a:chOff x="0" y="-57150"/>
            <a:chExt cx="2738096" cy="53269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C418706-AD79-BB90-5D5E-C93F0A2C4D0F}"/>
                </a:ext>
              </a:extLst>
            </p:cNvPr>
            <p:cNvSpPr/>
            <p:nvPr/>
          </p:nvSpPr>
          <p:spPr>
            <a:xfrm>
              <a:off x="0" y="0"/>
              <a:ext cx="2738096" cy="475540"/>
            </a:xfrm>
            <a:custGeom>
              <a:avLst/>
              <a:gdLst/>
              <a:ahLst/>
              <a:cxnLst/>
              <a:rect l="l" t="t" r="r" b="b"/>
              <a:pathLst>
                <a:path w="2738096" h="475540">
                  <a:moveTo>
                    <a:pt x="59755" y="0"/>
                  </a:moveTo>
                  <a:lnTo>
                    <a:pt x="2678341" y="0"/>
                  </a:lnTo>
                  <a:cubicBezTo>
                    <a:pt x="2711343" y="0"/>
                    <a:pt x="2738096" y="26753"/>
                    <a:pt x="2738096" y="59755"/>
                  </a:cubicBezTo>
                  <a:lnTo>
                    <a:pt x="2738096" y="415785"/>
                  </a:lnTo>
                  <a:cubicBezTo>
                    <a:pt x="2738096" y="448787"/>
                    <a:pt x="2711343" y="475540"/>
                    <a:pt x="2678341" y="475540"/>
                  </a:cubicBezTo>
                  <a:lnTo>
                    <a:pt x="59755" y="475540"/>
                  </a:lnTo>
                  <a:cubicBezTo>
                    <a:pt x="26753" y="475540"/>
                    <a:pt x="0" y="448787"/>
                    <a:pt x="0" y="415785"/>
                  </a:cubicBezTo>
                  <a:lnTo>
                    <a:pt x="0" y="59755"/>
                  </a:lnTo>
                  <a:cubicBezTo>
                    <a:pt x="0" y="26753"/>
                    <a:pt x="26753" y="0"/>
                    <a:pt x="59755" y="0"/>
                  </a:cubicBez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8B02AE0-8566-BE01-2168-DB607AC76E48}"/>
                </a:ext>
              </a:extLst>
            </p:cNvPr>
            <p:cNvSpPr txBox="1"/>
            <p:nvPr/>
          </p:nvSpPr>
          <p:spPr>
            <a:xfrm>
              <a:off x="0" y="-57150"/>
              <a:ext cx="2738096" cy="532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006A9C56-10CA-8802-381F-06692E906611}"/>
              </a:ext>
            </a:extLst>
          </p:cNvPr>
          <p:cNvSpPr txBox="1"/>
          <p:nvPr/>
        </p:nvSpPr>
        <p:spPr>
          <a:xfrm>
            <a:off x="2895600" y="654491"/>
            <a:ext cx="13868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Prognoza budżetu w latach 2023-2036 r.   (mln. zł)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DCAC3D62-713F-2AA7-7445-B757572D11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5675350"/>
              </p:ext>
            </p:extLst>
          </p:nvPr>
        </p:nvGraphicFramePr>
        <p:xfrm>
          <a:off x="0" y="1924535"/>
          <a:ext cx="17987197" cy="8243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36297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49138" y="344959"/>
            <a:ext cx="15708138" cy="1293341"/>
            <a:chOff x="0" y="0"/>
            <a:chExt cx="3442736" cy="3406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736" cy="340633"/>
            </a:xfrm>
            <a:custGeom>
              <a:avLst/>
              <a:gdLst/>
              <a:ahLst/>
              <a:cxnLst/>
              <a:rect l="l" t="t" r="r" b="b"/>
              <a:pathLst>
                <a:path w="3442736" h="340633">
                  <a:moveTo>
                    <a:pt x="54489" y="0"/>
                  </a:moveTo>
                  <a:lnTo>
                    <a:pt x="3388247" y="0"/>
                  </a:lnTo>
                  <a:cubicBezTo>
                    <a:pt x="3402698" y="0"/>
                    <a:pt x="3416558" y="5741"/>
                    <a:pt x="3426776" y="15959"/>
                  </a:cubicBezTo>
                  <a:cubicBezTo>
                    <a:pt x="3436995" y="26178"/>
                    <a:pt x="3442736" y="40037"/>
                    <a:pt x="3442736" y="54489"/>
                  </a:cubicBezTo>
                  <a:lnTo>
                    <a:pt x="3442736" y="286144"/>
                  </a:lnTo>
                  <a:cubicBezTo>
                    <a:pt x="3442736" y="300596"/>
                    <a:pt x="3436995" y="314455"/>
                    <a:pt x="3426776" y="324674"/>
                  </a:cubicBezTo>
                  <a:cubicBezTo>
                    <a:pt x="3416558" y="334892"/>
                    <a:pt x="3402698" y="340633"/>
                    <a:pt x="3388247" y="340633"/>
                  </a:cubicBezTo>
                  <a:lnTo>
                    <a:pt x="54489" y="340633"/>
                  </a:lnTo>
                  <a:cubicBezTo>
                    <a:pt x="24395" y="340633"/>
                    <a:pt x="0" y="316238"/>
                    <a:pt x="0" y="286144"/>
                  </a:cubicBezTo>
                  <a:lnTo>
                    <a:pt x="0" y="54489"/>
                  </a:lnTo>
                  <a:cubicBezTo>
                    <a:pt x="0" y="40037"/>
                    <a:pt x="5741" y="26178"/>
                    <a:pt x="15959" y="15959"/>
                  </a:cubicBezTo>
                  <a:cubicBezTo>
                    <a:pt x="26178" y="5741"/>
                    <a:pt x="40037" y="0"/>
                    <a:pt x="54489" y="0"/>
                  </a:cubicBez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442736" cy="397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Podtytuł 2">
            <a:extLst>
              <a:ext uri="{FF2B5EF4-FFF2-40B4-BE49-F238E27FC236}">
                <a16:creationId xmlns:a16="http://schemas.microsoft.com/office/drawing/2014/main" id="{FD287E7B-1EE0-F6E8-3494-F37CD35A90FB}"/>
              </a:ext>
            </a:extLst>
          </p:cNvPr>
          <p:cNvSpPr txBox="1">
            <a:spLocks/>
          </p:cNvSpPr>
          <p:nvPr/>
        </p:nvSpPr>
        <p:spPr>
          <a:xfrm>
            <a:off x="-445096" y="495300"/>
            <a:ext cx="15151696" cy="10116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Zadłużenie w latach 2018 - 2025 - 2036 r.     (mln. zł)</a:t>
            </a:r>
          </a:p>
        </p:txBody>
      </p:sp>
      <p:sp>
        <p:nvSpPr>
          <p:cNvPr id="34" name="Freeform 4">
            <a:extLst>
              <a:ext uri="{FF2B5EF4-FFF2-40B4-BE49-F238E27FC236}">
                <a16:creationId xmlns:a16="http://schemas.microsoft.com/office/drawing/2014/main" id="{73864C7A-0A32-B006-3C32-BA7615964831}"/>
              </a:ext>
            </a:extLst>
          </p:cNvPr>
          <p:cNvSpPr/>
          <p:nvPr/>
        </p:nvSpPr>
        <p:spPr>
          <a:xfrm flipH="1">
            <a:off x="14706600" y="-723900"/>
            <a:ext cx="3840627" cy="5012238"/>
          </a:xfrm>
          <a:custGeom>
            <a:avLst/>
            <a:gdLst/>
            <a:ahLst/>
            <a:cxnLst/>
            <a:rect l="l" t="t" r="r" b="b"/>
            <a:pathLst>
              <a:path w="3840627" h="5012238">
                <a:moveTo>
                  <a:pt x="3840627" y="0"/>
                </a:moveTo>
                <a:lnTo>
                  <a:pt x="0" y="0"/>
                </a:lnTo>
                <a:lnTo>
                  <a:pt x="0" y="5012238"/>
                </a:lnTo>
                <a:lnTo>
                  <a:pt x="3840627" y="5012238"/>
                </a:lnTo>
                <a:lnTo>
                  <a:pt x="38406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aphicFrame>
        <p:nvGraphicFramePr>
          <p:cNvPr id="35" name="Wykres 34">
            <a:extLst>
              <a:ext uri="{FF2B5EF4-FFF2-40B4-BE49-F238E27FC236}">
                <a16:creationId xmlns:a16="http://schemas.microsoft.com/office/drawing/2014/main" id="{8D42548A-AEF6-F6F4-F95F-17DF646E07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5890520"/>
              </p:ext>
            </p:extLst>
          </p:nvPr>
        </p:nvGraphicFramePr>
        <p:xfrm>
          <a:off x="228600" y="1506968"/>
          <a:ext cx="16383000" cy="8652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213</Words>
  <Application>Microsoft Office PowerPoint</Application>
  <PresentationFormat>Niestandardowy</PresentationFormat>
  <Paragraphs>76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8" baseType="lpstr">
      <vt:lpstr>Times New Roman</vt:lpstr>
      <vt:lpstr>Arial</vt:lpstr>
      <vt:lpstr>Calibri</vt:lpstr>
      <vt:lpstr>League Spartan</vt:lpstr>
      <vt:lpstr>Poppins Bold</vt:lpstr>
      <vt:lpstr>Poppins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Strategia miasta uzdrowiskowego</dc:title>
  <dc:creator>Burmistrz</dc:creator>
  <cp:lastModifiedBy>Skarbnik Ciechocinka</cp:lastModifiedBy>
  <cp:revision>23</cp:revision>
  <dcterms:created xsi:type="dcterms:W3CDTF">2006-08-16T00:00:00Z</dcterms:created>
  <dcterms:modified xsi:type="dcterms:W3CDTF">2024-12-17T08:47:32Z</dcterms:modified>
  <dc:identifier>DAGREelwn48</dc:identifier>
</cp:coreProperties>
</file>